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9" r:id="rId2"/>
    <p:sldId id="269" r:id="rId3"/>
    <p:sldId id="276" r:id="rId4"/>
    <p:sldId id="277" r:id="rId5"/>
    <p:sldId id="278" r:id="rId6"/>
    <p:sldId id="282" r:id="rId7"/>
    <p:sldId id="280" r:id="rId8"/>
    <p:sldId id="281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</p:sldIdLst>
  <p:sldSz cx="12192000" cy="6858000"/>
  <p:notesSz cx="6858000" cy="9144000"/>
  <p:embeddedFontLst>
    <p:embeddedFont>
      <p:font typeface="等线" panose="02010600030101010101" pitchFamily="2" charset="-122"/>
      <p:regular r:id="rId18"/>
      <p:bold r:id="rId19"/>
    </p:embeddedFont>
    <p:embeddedFont>
      <p:font typeface="等线 Light" panose="02010600030101010101" pitchFamily="2" charset="-122"/>
      <p:regular r:id="rId20"/>
    </p:embeddedFont>
    <p:embeddedFont>
      <p:font typeface="方正清刻本悦宋简体" panose="02000000000000000000" pitchFamily="2" charset="-122"/>
      <p:regular r:id="rId21"/>
    </p:embeddedFont>
    <p:embeddedFont>
      <p:font typeface="方正小标宋简体" panose="02000000000000000000" pitchFamily="2" charset="-122"/>
      <p:regular r:id="rId22"/>
    </p:embeddedFont>
    <p:embeddedFont>
      <p:font typeface="仿宋" panose="02010609060101010101" pitchFamily="49" charset="-122"/>
      <p:regular r:id="rId23"/>
    </p:embeddedFont>
    <p:embeddedFont>
      <p:font typeface="华文宋体" panose="02010600040101010101" pitchFamily="2" charset="-122"/>
      <p:regular r:id="rId24"/>
    </p:embeddedFont>
    <p:embeddedFont>
      <p:font typeface="楷体" panose="02010609060101010101" pitchFamily="49" charset="-122"/>
      <p:regular r:id="rId25"/>
    </p:embeddedFont>
    <p:embeddedFont>
      <p:font typeface="Cambria Math" panose="02040503050406030204" pitchFamily="18" charset="0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723"/>
    <a:srgbClr val="7ECEF4"/>
    <a:srgbClr val="84CCC9"/>
    <a:srgbClr val="F29B76"/>
    <a:srgbClr val="ED7D31"/>
    <a:srgbClr val="FFC000"/>
    <a:srgbClr val="81B082"/>
    <a:srgbClr val="B0E0E6"/>
    <a:srgbClr val="5C9EDB"/>
    <a:srgbClr val="F8B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.jp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7" Type="http://schemas.openxmlformats.org/officeDocument/2006/relationships/image" Target="../media/image6.sv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58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封面0">
            <a:hlinkClick r:id="" action="ppaction://media"/>
            <a:extLst>
              <a:ext uri="{FF2B5EF4-FFF2-40B4-BE49-F238E27FC236}">
                <a16:creationId xmlns:a16="http://schemas.microsoft.com/office/drawing/2014/main" id="{8AF49617-A652-6858-ECE4-EE2B09EAAED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89A51DE-259B-868B-87B8-B4770019BB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4"/>
          <a:stretch/>
        </p:blipFill>
        <p:spPr>
          <a:xfrm>
            <a:off x="9110133" y="1065707"/>
            <a:ext cx="2723092" cy="37410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F4FE42-45B3-8032-882E-E29ED20E78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7" r="-45"/>
          <a:stretch/>
        </p:blipFill>
        <p:spPr>
          <a:xfrm>
            <a:off x="8751358" y="2051240"/>
            <a:ext cx="2723092" cy="37410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48A60D-4FBA-596C-065E-EB22EC7DEE7D}"/>
              </a:ext>
            </a:extLst>
          </p:cNvPr>
          <p:cNvSpPr txBox="1"/>
          <p:nvPr/>
        </p:nvSpPr>
        <p:spPr>
          <a:xfrm>
            <a:off x="8832850" y="458956"/>
            <a:ext cx="300355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大学物理（上）</a:t>
            </a:r>
          </a:p>
          <a:p>
            <a:pPr>
              <a:spcBef>
                <a:spcPts val="600"/>
              </a:spcBef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第一篇 力学</a:t>
            </a:r>
          </a:p>
          <a:p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§1.1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质点运动学 动力学</a:t>
            </a: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§1.2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刚体力学基础</a:t>
            </a: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第二篇 振动与波动、光学</a:t>
            </a:r>
          </a:p>
          <a:p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§2.1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振动与波动</a:t>
            </a: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§2.2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光的干涉与衍射 </a:t>
            </a: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§2.3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光的偏振</a:t>
            </a: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第三篇 近代物理（上）</a:t>
            </a:r>
          </a:p>
          <a:p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§3.1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狭义相对论</a:t>
            </a:r>
          </a:p>
          <a:p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大学物理（下）</a:t>
            </a:r>
          </a:p>
          <a:p>
            <a:pPr>
              <a:spcBef>
                <a:spcPts val="600"/>
              </a:spcBef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第四篇 电磁学</a:t>
            </a:r>
          </a:p>
          <a:p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§4.1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真空中的静电场</a:t>
            </a: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§4.2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电导体与电介质 </a:t>
            </a: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§4.3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恒定磁场</a:t>
            </a: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§4.4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电磁感应 </a:t>
            </a: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§4.5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麦克斯韦电磁场理论</a:t>
            </a: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第五篇 热学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§5.1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气体动理论</a:t>
            </a: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§5.2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热力学基础</a:t>
            </a: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第六篇 近代物理（下）</a:t>
            </a:r>
          </a:p>
          <a:p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§6.1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量子力学基础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7468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EE252CB-A70C-2BB0-8C4B-40C713750437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7" cy="424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例：质量为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m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的质点在合外力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𝐹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SI</a:t>
                </a: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）作用下沿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轴正方向运动，且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时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速度为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。求质点的速度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v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关于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的函数。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EE252CB-A70C-2BB0-8C4B-40C713750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7" cy="424027"/>
              </a:xfrm>
              <a:prstGeom prst="rect">
                <a:avLst/>
              </a:prstGeom>
              <a:blipFill>
                <a:blip r:embed="rId5"/>
                <a:stretch>
                  <a:fillRect l="-274" r="-2195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383D5C-4A86-3547-D4D2-7C387BC1D0A4}"/>
                  </a:ext>
                </a:extLst>
              </p:cNvPr>
              <p:cNvSpPr txBox="1"/>
              <p:nvPr/>
            </p:nvSpPr>
            <p:spPr>
              <a:xfrm>
                <a:off x="507459" y="2030346"/>
                <a:ext cx="6344604" cy="3671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解：由题意，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𝐹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𝑑𝑣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𝐹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𝑑𝑣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𝑑𝑣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den>
                    </m:f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又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𝑚𝑣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𝑑𝑣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这是可分离变量的微分方程，分离变量得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𝑑𝑥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两边同时求不定积分得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𝑣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𝑑𝑣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𝑚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𝑙𝑛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𝑙𝑛𝑣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𝑙𝑛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𝑚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383D5C-4A86-3547-D4D2-7C387BC1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2030346"/>
                <a:ext cx="6344604" cy="3671198"/>
              </a:xfrm>
              <a:prstGeom prst="rect">
                <a:avLst/>
              </a:prstGeom>
              <a:blipFill>
                <a:blip r:embed="rId6"/>
                <a:stretch>
                  <a:fillRect l="-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9310123A-A09C-A41D-DD4E-7488ADCED72D}"/>
              </a:ext>
            </a:extLst>
          </p:cNvPr>
          <p:cNvGrpSpPr/>
          <p:nvPr/>
        </p:nvGrpSpPr>
        <p:grpSpPr>
          <a:xfrm>
            <a:off x="3581400" y="2201474"/>
            <a:ext cx="7678604" cy="307777"/>
            <a:chOff x="3581400" y="2201474"/>
            <a:chExt cx="7678604" cy="30777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BD18366-54B4-0DCF-5A85-18F8A45A0EFC}"/>
                </a:ext>
              </a:extLst>
            </p:cNvPr>
            <p:cNvCxnSpPr>
              <a:cxnSpLocks/>
            </p:cNvCxnSpPr>
            <p:nvPr/>
          </p:nvCxnSpPr>
          <p:spPr>
            <a:xfrm>
              <a:off x="3581400" y="2381003"/>
              <a:ext cx="4850081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D5F9F37-5CAD-014B-9E9F-8B4967722690}"/>
                </a:ext>
              </a:extLst>
            </p:cNvPr>
            <p:cNvSpPr txBox="1"/>
            <p:nvPr/>
          </p:nvSpPr>
          <p:spPr>
            <a:xfrm>
              <a:off x="8520545" y="2201474"/>
              <a:ext cx="273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变量不统一，无法积分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232611-7E84-9A93-3624-F76C703957FA}"/>
              </a:ext>
            </a:extLst>
          </p:cNvPr>
          <p:cNvGrpSpPr/>
          <p:nvPr/>
        </p:nvGrpSpPr>
        <p:grpSpPr>
          <a:xfrm>
            <a:off x="3924300" y="2765463"/>
            <a:ext cx="7335704" cy="307777"/>
            <a:chOff x="3924300" y="2765463"/>
            <a:chExt cx="7335704" cy="307777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C88A856-1FE6-91B0-E038-322FE6CEF05B}"/>
                </a:ext>
              </a:extLst>
            </p:cNvPr>
            <p:cNvCxnSpPr>
              <a:cxnSpLocks/>
            </p:cNvCxnSpPr>
            <p:nvPr/>
          </p:nvCxnSpPr>
          <p:spPr>
            <a:xfrm>
              <a:off x="3924300" y="2919352"/>
              <a:ext cx="451410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6A5BCC3-D575-D1F1-E0FE-D0C5BBA40D25}"/>
                </a:ext>
              </a:extLst>
            </p:cNvPr>
            <p:cNvSpPr txBox="1"/>
            <p:nvPr/>
          </p:nvSpPr>
          <p:spPr>
            <a:xfrm>
              <a:off x="8520545" y="2765463"/>
              <a:ext cx="273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想办法化出微分变量</a:t>
              </a: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dx</a:t>
              </a:r>
              <a:endPara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FF168ED-1C90-47EA-8A51-98663BBB21A9}"/>
              </a:ext>
            </a:extLst>
          </p:cNvPr>
          <p:cNvGrpSpPr/>
          <p:nvPr/>
        </p:nvGrpSpPr>
        <p:grpSpPr>
          <a:xfrm>
            <a:off x="3714750" y="3275111"/>
            <a:ext cx="7545253" cy="307777"/>
            <a:chOff x="3714750" y="3275111"/>
            <a:chExt cx="7545253" cy="30777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0C571AA-2422-DC0E-612C-C6FDF9C44073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50" y="3429000"/>
              <a:ext cx="472365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4D92BE8-DEF9-33B2-D29C-93B4869C4D60}"/>
                </a:ext>
              </a:extLst>
            </p:cNvPr>
            <p:cNvSpPr txBox="1"/>
            <p:nvPr/>
          </p:nvSpPr>
          <p:spPr>
            <a:xfrm>
              <a:off x="8520544" y="3275111"/>
              <a:ext cx="273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根据微分关系作</a:t>
              </a:r>
              <a:r>
                <a:rPr lang="zh-CN" altLang="en-US" sz="14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变量代换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A8653FA-3969-8471-310F-B869D12132CB}"/>
              </a:ext>
            </a:extLst>
          </p:cNvPr>
          <p:cNvGrpSpPr/>
          <p:nvPr/>
        </p:nvGrpSpPr>
        <p:grpSpPr>
          <a:xfrm>
            <a:off x="6638306" y="3800600"/>
            <a:ext cx="4621696" cy="307777"/>
            <a:chOff x="6638306" y="3800600"/>
            <a:chExt cx="4621696" cy="307777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3254FCC-FBBD-74A1-7CF9-8512FDAEDA13}"/>
                </a:ext>
              </a:extLst>
            </p:cNvPr>
            <p:cNvCxnSpPr>
              <a:cxnSpLocks/>
            </p:cNvCxnSpPr>
            <p:nvPr/>
          </p:nvCxnSpPr>
          <p:spPr>
            <a:xfrm>
              <a:off x="6638306" y="3954489"/>
              <a:ext cx="180010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C5D0DF2-149B-FA3C-8976-AE02999BC990}"/>
                </a:ext>
              </a:extLst>
            </p:cNvPr>
            <p:cNvSpPr txBox="1"/>
            <p:nvPr/>
          </p:nvSpPr>
          <p:spPr>
            <a:xfrm>
              <a:off x="8520543" y="3800600"/>
              <a:ext cx="273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将变量移至同侧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46EA933-AFA0-5B27-2F75-07453C4CBC0E}"/>
              </a:ext>
            </a:extLst>
          </p:cNvPr>
          <p:cNvGrpSpPr/>
          <p:nvPr/>
        </p:nvGrpSpPr>
        <p:grpSpPr>
          <a:xfrm>
            <a:off x="5830784" y="4772199"/>
            <a:ext cx="5429218" cy="307777"/>
            <a:chOff x="5830784" y="4665519"/>
            <a:chExt cx="5429218" cy="30777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42DBD21-5BF4-640F-3172-18C5F50D35CA}"/>
                </a:ext>
              </a:extLst>
            </p:cNvPr>
            <p:cNvCxnSpPr>
              <a:cxnSpLocks/>
            </p:cNvCxnSpPr>
            <p:nvPr/>
          </p:nvCxnSpPr>
          <p:spPr>
            <a:xfrm>
              <a:off x="5830784" y="4819408"/>
              <a:ext cx="260762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CE6785D-314C-3D19-DD01-174A80C34C27}"/>
                </a:ext>
              </a:extLst>
            </p:cNvPr>
            <p:cNvSpPr txBox="1"/>
            <p:nvPr/>
          </p:nvSpPr>
          <p:spPr>
            <a:xfrm>
              <a:off x="8520543" y="4665519"/>
              <a:ext cx="273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进行积分运算求解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80BFB4E-BDE1-873D-CE1A-C07CF5AC0FC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牛顿运动定律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419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518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功能原理与机械能守恒定律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5937790" cy="2460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功与能的定义也与高中物理无异，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但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功的计算有了新的方法：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a typeface="方正小标宋简体" panose="02000000000000000000" pitchFamily="2" charset="-122"/>
                  </a:rPr>
                  <a:t>物体在</a:t>
                </a:r>
                <a:r>
                  <a:rPr lang="zh-CN" altLang="en-US" sz="1600" u="sng" dirty="0">
                    <a:ea typeface="方正小标宋简体" panose="02000000000000000000" pitchFamily="2" charset="-122"/>
                  </a:rPr>
                  <a:t>保守力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1600" dirty="0">
                    <a:ea typeface="方正小标宋简体" panose="02000000000000000000" pitchFamily="2" charset="-122"/>
                  </a:rPr>
                  <a:t>作用下运动</a:t>
                </a:r>
                <a:r>
                  <a:rPr lang="zh-CN" altLang="en-US" sz="1600" u="sng" dirty="0">
                    <a:ea typeface="方正小标宋简体" panose="02000000000000000000" pitchFamily="2" charset="-122"/>
                  </a:rPr>
                  <a:t>位移</a:t>
                </a:r>
                <a:r>
                  <a:rPr lang="zh-CN" altLang="en-US" sz="1600" dirty="0">
                    <a:ea typeface="方正小标宋简体" panose="02000000000000000000" pitchFamily="2" charset="-122"/>
                  </a:rPr>
                  <a:t>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ea typeface="方正小标宋简体" panose="02000000000000000000" pitchFamily="2" charset="-122"/>
                  </a:rPr>
                  <a:t>，则保守力所做的功为：</a:t>
                </a:r>
                <a:endParaRPr lang="en-US" altLang="zh-CN" sz="1600" dirty="0"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𝑎𝑏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5937790" cy="2460417"/>
              </a:xfrm>
              <a:prstGeom prst="rect">
                <a:avLst/>
              </a:prstGeom>
              <a:blipFill>
                <a:blip r:embed="rId5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20083B91-EB05-00FF-0EAA-15D9938BC5C8}"/>
                  </a:ext>
                </a:extLst>
              </p:cNvPr>
              <p:cNvSpPr/>
              <p:nvPr/>
            </p:nvSpPr>
            <p:spPr>
              <a:xfrm>
                <a:off x="7162800" y="1565713"/>
                <a:ext cx="4422025" cy="2668974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重力势能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𝑝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(</m:t>
                        </m:r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重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)</m:t>
                        </m:r>
                      </m:sup>
                    </m:sSubSup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𝑚𝑔h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  （势能零点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h</m:t>
                    </m:r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）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引力势能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𝑝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(</m:t>
                        </m:r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引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)</m:t>
                        </m:r>
                      </m:sup>
                    </m:sSubSup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𝐺𝑀𝑚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𝑟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（势能零点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𝑟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）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弹性势能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𝑝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(</m:t>
                        </m:r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弹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)</m:t>
                        </m:r>
                      </m:sup>
                    </m:sSubSup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𝑘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  （势能零点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h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）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势能减小，对应的力做正功。</a:t>
                </a:r>
                <a:endParaRPr lang="en-US" altLang="zh-CN" sz="1600" dirty="0">
                  <a:solidFill>
                    <a:schemeClr val="tx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20083B91-EB05-00FF-0EAA-15D9938BC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1565713"/>
                <a:ext cx="4422025" cy="266897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BE40E2E-3B6B-262F-5A07-59524ABB4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5" y="4157938"/>
            <a:ext cx="2869180" cy="1563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C4FF7F-9889-565A-5824-1C4ED74D4238}"/>
                  </a:ext>
                </a:extLst>
              </p:cNvPr>
              <p:cNvSpPr txBox="1"/>
              <p:nvPr/>
            </p:nvSpPr>
            <p:spPr>
              <a:xfrm>
                <a:off x="3041380" y="5220226"/>
                <a:ext cx="1721120" cy="36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元功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𝑑𝑊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𝐹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C4FF7F-9889-565A-5824-1C4ED74D4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80" y="5220226"/>
                <a:ext cx="1721120" cy="368499"/>
              </a:xfrm>
              <a:prstGeom prst="rect">
                <a:avLst/>
              </a:prstGeom>
              <a:blipFill>
                <a:blip r:embed="rId8"/>
                <a:stretch>
                  <a:fillRect l="-2128" t="-13115" r="-12057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45A37150-608D-7304-E2C1-708194862C0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762500" y="4157938"/>
            <a:ext cx="692150" cy="124653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8510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518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功能原理与机械能守恒定律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108176" cy="1881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动能定理：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b="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单个质点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：合外力 所做功的总和 等于 质点动能的变化量。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合外力为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，则总功为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；或者各外力做功的代数和为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，总功也为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质 点 系：所有外力和内力所做功 的总和 等于 质点动能的变化量。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  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内力对系统的动能有贡献。</a:t>
                </a:r>
                <a:r>
                  <a:rPr lang="zh-CN" altLang="en-US" sz="16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对质点系而言，合外力为</a:t>
                </a:r>
                <a:r>
                  <a:rPr lang="en-US" altLang="zh-CN" sz="16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，这些外力的功之和不一定为</a:t>
                </a:r>
                <a:r>
                  <a:rPr lang="en-US" altLang="zh-CN" sz="16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因此必须先求功再求和。</a:t>
                </a:r>
                <a:endParaRPr lang="en-US" altLang="zh-CN" sz="1600" u="sng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108176" cy="1881284"/>
              </a:xfrm>
              <a:prstGeom prst="rect">
                <a:avLst/>
              </a:prstGeom>
              <a:blipFill>
                <a:blip r:embed="rId5"/>
                <a:stretch>
                  <a:fillRect l="-274" r="-768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69EBA395-B6F5-4BD6-6B91-0B82BBFE43BD}"/>
              </a:ext>
            </a:extLst>
          </p:cNvPr>
          <p:cNvSpPr txBox="1"/>
          <p:nvPr/>
        </p:nvSpPr>
        <p:spPr>
          <a:xfrm>
            <a:off x="507460" y="3306470"/>
            <a:ext cx="11108176" cy="1164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功能原理：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质 点 系：所有外力 和 所有非保守内力 所做功 的总和 等于 质点系机械能的变化量。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     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当上述功的总和为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0,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时，系统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机械能守恒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601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518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动量定理与动量守恒定律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5937790" cy="2523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冲量与动量的定义也与高中物理无异，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但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冲量的计算有了新的方法：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a typeface="方正小标宋简体" panose="02000000000000000000" pitchFamily="2" charset="-122"/>
                  </a:rPr>
                  <a:t>物体在力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1600" dirty="0">
                    <a:ea typeface="方正小标宋简体" panose="02000000000000000000" pitchFamily="2" charset="-122"/>
                  </a:rPr>
                  <a:t>作用下运动了时间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1600" dirty="0">
                    <a:ea typeface="方正小标宋简体" panose="02000000000000000000" pitchFamily="2" charset="-122"/>
                  </a:rPr>
                  <a:t>，则该力的冲量为：</a:t>
                </a:r>
                <a:endParaRPr lang="en-US" altLang="zh-CN" sz="1600" dirty="0"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+(</m:t>
                      </m:r>
                      <m:nary>
                        <m:nary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+(</m:t>
                      </m:r>
                      <m:nary>
                        <m:nary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5937790" cy="2523127"/>
              </a:xfrm>
              <a:prstGeom prst="rect">
                <a:avLst/>
              </a:prstGeom>
              <a:blipFill>
                <a:blip r:embed="rId5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C0EAF3AB-4BD9-E382-03B2-F9FC1B2E83A3}"/>
              </a:ext>
            </a:extLst>
          </p:cNvPr>
          <p:cNvSpPr txBox="1"/>
          <p:nvPr/>
        </p:nvSpPr>
        <p:spPr>
          <a:xfrm>
            <a:off x="6817662" y="4843939"/>
            <a:ext cx="476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注：冲量是一个矢量。可以在三个方向上分别积分，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    积分后的分量是冲量的一个分量。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20083B91-EB05-00FF-0EAA-15D9938BC5C8}"/>
                  </a:ext>
                </a:extLst>
              </p:cNvPr>
              <p:cNvSpPr/>
              <p:nvPr/>
            </p:nvSpPr>
            <p:spPr>
              <a:xfrm>
                <a:off x="8223250" y="1565713"/>
                <a:ext cx="3361575" cy="1602937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动量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𝑝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动量和冲量都是矢量，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使用分量计算后要进行矢量求和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20083B91-EB05-00FF-0EAA-15D9938BC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250" y="1565713"/>
                <a:ext cx="3361575" cy="160293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BE40E2E-3B6B-262F-5A07-59524ABB4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5" y="4157938"/>
            <a:ext cx="2869180" cy="1563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C4FF7F-9889-565A-5824-1C4ED74D4238}"/>
                  </a:ext>
                </a:extLst>
              </p:cNvPr>
              <p:cNvSpPr txBox="1"/>
              <p:nvPr/>
            </p:nvSpPr>
            <p:spPr>
              <a:xfrm>
                <a:off x="3009900" y="5220226"/>
                <a:ext cx="1752600" cy="36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元冲量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𝑑𝐼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𝐹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𝑑𝑡</m:t>
                    </m:r>
                  </m:oMath>
                </a14:m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CC4FF7F-9889-565A-5824-1C4ED74D4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5220226"/>
                <a:ext cx="1752600" cy="368499"/>
              </a:xfrm>
              <a:prstGeom prst="rect">
                <a:avLst/>
              </a:prstGeom>
              <a:blipFill>
                <a:blip r:embed="rId8"/>
                <a:stretch>
                  <a:fillRect l="-2091" t="-13115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45A37150-608D-7304-E2C1-708194862C0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762500" y="4157938"/>
            <a:ext cx="692150" cy="124653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2645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6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354340" cy="1881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动量定理：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b="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单个质点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：合外力 的冲量 等于 质点动量的变化量。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在某方向上的冲量只能作用于对应方向的动量。</a:t>
                </a:r>
                <a:endParaRPr lang="en-US" altLang="zh-CN" sz="1600" u="sng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质 点 系：合外力 的冲量 等于 质点系总动量的变化量。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  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内力对系统的动量没有贡献。由于冲量仍是矢量，所以 先求合力再求合冲量 或是 先求分冲量再求合冲量 均可。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354340" cy="1881284"/>
              </a:xfrm>
              <a:prstGeom prst="rect">
                <a:avLst/>
              </a:prstGeom>
              <a:blipFill>
                <a:blip r:embed="rId5"/>
                <a:stretch>
                  <a:fillRect l="-268" r="-376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69EBA395-B6F5-4BD6-6B91-0B82BBFE43BD}"/>
              </a:ext>
            </a:extLst>
          </p:cNvPr>
          <p:cNvSpPr txBox="1"/>
          <p:nvPr/>
        </p:nvSpPr>
        <p:spPr>
          <a:xfrm>
            <a:off x="507460" y="3306470"/>
            <a:ext cx="11108176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动量守恒定律：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质 点 系：当系统不受外力或所受合外力为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时，系统的总动量保持不变。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     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请务必注意，合外力为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是动量守恒定律的应用条件。合外力为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，总冲量为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r>
              <a:rPr lang="zh-CN" altLang="en-US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总冲量为</a:t>
            </a:r>
            <a:r>
              <a:rPr lang="en-US" altLang="zh-CN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，合外力不一定为</a:t>
            </a:r>
            <a:r>
              <a:rPr lang="en-US" altLang="zh-CN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65DCBD-F226-2139-38E5-A0F1B2C6F7A5}"/>
              </a:ext>
            </a:extLst>
          </p:cNvPr>
          <p:cNvSpPr txBox="1"/>
          <p:nvPr/>
        </p:nvSpPr>
        <p:spPr>
          <a:xfrm>
            <a:off x="507460" y="496110"/>
            <a:ext cx="518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动量定理与动量守恒定律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271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6496590" cy="1935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质点的角动量 用来描述 质点相对于某一参考点的运动。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因此参考点不同，角动量不同；没有参考点，角动量无从谈起。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质点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𝑚</m:t>
                    </m:r>
                  </m:oMath>
                </a14:m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相对于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点 的 角动量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为：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 smtClean="0">
                            <a:solidFill>
                              <a:srgbClr val="F29B76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rgbClr val="F29B76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1600" b="0" i="1" smtClean="0">
                            <a:solidFill>
                              <a:srgbClr val="7ECEF4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rgbClr val="7ECEF4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e>
                    </m:acc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sz="1600" i="1" smtClean="0">
                            <a:solidFill>
                              <a:srgbClr val="84CCC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rgbClr val="84CCC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𝑚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相对于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点的位矢，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为质点动量。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6496590" cy="1935273"/>
              </a:xfrm>
              <a:prstGeom prst="rect">
                <a:avLst/>
              </a:prstGeom>
              <a:blipFill>
                <a:blip r:embed="rId5"/>
                <a:stretch>
                  <a:fillRect l="-469" b="-2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D0C9F0F-3155-2453-7546-3C23A876080D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质点的角动量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A088F1-602C-449B-4105-6487A6B57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1213065"/>
            <a:ext cx="4578890" cy="2359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4497083-0A0B-D15C-BB6C-0291C3E8BC56}"/>
                  </a:ext>
                </a:extLst>
              </p:cNvPr>
              <p:cNvSpPr txBox="1"/>
              <p:nvPr/>
            </p:nvSpPr>
            <p:spPr>
              <a:xfrm>
                <a:off x="507460" y="3649581"/>
                <a:ext cx="6496590" cy="1358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当质点受外力作用时，定义如下物理量：</a:t>
                </a:r>
                <a:endParaRPr lang="en-US" altLang="zh-CN" sz="1600" dirty="0">
                  <a:solidFill>
                    <a:schemeClr val="tx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质点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𝑚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相对于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点 的 力矩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𝑀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为：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𝑀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e>
                    </m:acc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，冲量矩为：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</m:sub>
                        </m:sSub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𝑀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𝑑𝑡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</a:t>
                </a:r>
                <a:endParaRPr lang="en-US" altLang="zh-CN" sz="1600" dirty="0">
                  <a:solidFill>
                    <a:schemeClr val="tx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𝑚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相对于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点的位矢，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为质点所受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合外力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4497083-0A0B-D15C-BB6C-0291C3E8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649581"/>
                <a:ext cx="6496590" cy="1358513"/>
              </a:xfrm>
              <a:prstGeom prst="rect">
                <a:avLst/>
              </a:prstGeom>
              <a:blipFill>
                <a:blip r:embed="rId7"/>
                <a:stretch>
                  <a:fillRect l="-469" b="-18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9062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354340" cy="1142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角动量定理：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b="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单个质点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：合外力的力矩 等于 质点角动量（对时间）的变化率。 或 合外力 的冲量矩 等于 质点角动量的变化量。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注意选定参考点。</a:t>
                </a:r>
                <a:endParaRPr lang="en-US" altLang="zh-CN" sz="1600" u="sng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354340" cy="1142620"/>
              </a:xfrm>
              <a:prstGeom prst="rect">
                <a:avLst/>
              </a:prstGeom>
              <a:blipFill>
                <a:blip r:embed="rId5"/>
                <a:stretch>
                  <a:fillRect l="-268" b="-6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9EBA395-B6F5-4BD6-6B91-0B82BBFE43BD}"/>
                  </a:ext>
                </a:extLst>
              </p:cNvPr>
              <p:cNvSpPr txBox="1"/>
              <p:nvPr/>
            </p:nvSpPr>
            <p:spPr>
              <a:xfrm>
                <a:off x="507460" y="2766720"/>
                <a:ext cx="11108176" cy="1881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角动量守恒定律：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单个质点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：当质点所受合外力矩为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0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时，质点的角动量保持不变。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注意选定参考点。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若力矩为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，可能是合外力为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也可能是合外力与位矢平行，称这样的力为有心力。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9EBA395-B6F5-4BD6-6B91-0B82BBFE4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766720"/>
                <a:ext cx="11108176" cy="1881284"/>
              </a:xfrm>
              <a:prstGeom prst="rect">
                <a:avLst/>
              </a:prstGeom>
              <a:blipFill>
                <a:blip r:embed="rId6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F448A74-A573-8B9B-119A-9564DA62F83C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质点的角动量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46C236-782D-E6B6-165A-6CF330343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26" y="2856928"/>
            <a:ext cx="4400010" cy="217711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64A242-81EC-67F4-1990-3682ACE8B441}"/>
              </a:ext>
            </a:extLst>
          </p:cNvPr>
          <p:cNvGrpSpPr/>
          <p:nvPr/>
        </p:nvGrpSpPr>
        <p:grpSpPr>
          <a:xfrm>
            <a:off x="9448800" y="3385848"/>
            <a:ext cx="1061962" cy="400110"/>
            <a:chOff x="9448800" y="3385848"/>
            <a:chExt cx="1061962" cy="400110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9BAD973D-8B74-14BA-388E-15F4029C9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8800" y="3473752"/>
              <a:ext cx="1061962" cy="0"/>
            </a:xfrm>
            <a:prstGeom prst="straightConnector1">
              <a:avLst/>
            </a:prstGeom>
            <a:ln w="28575">
              <a:solidFill>
                <a:srgbClr val="7ECEF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30C58E9-6653-354E-45A6-28389E119F20}"/>
                    </a:ext>
                  </a:extLst>
                </p:cNvPr>
                <p:cNvSpPr txBox="1"/>
                <p:nvPr/>
              </p:nvSpPr>
              <p:spPr>
                <a:xfrm>
                  <a:off x="9724572" y="3385848"/>
                  <a:ext cx="254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7ECEF4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7ECEF4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30C58E9-6653-354E-45A6-28389E119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4572" y="3385848"/>
                  <a:ext cx="254000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F06E615-ED51-BFF4-0FEF-5AB6E3DBE18C}"/>
              </a:ext>
            </a:extLst>
          </p:cNvPr>
          <p:cNvGrpSpPr/>
          <p:nvPr/>
        </p:nvGrpSpPr>
        <p:grpSpPr>
          <a:xfrm>
            <a:off x="9746343" y="3429000"/>
            <a:ext cx="764419" cy="400110"/>
            <a:chOff x="9746343" y="3429000"/>
            <a:chExt cx="764419" cy="400110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E90C1455-5F03-582E-219E-E6E8D014C5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6343" y="3473752"/>
              <a:ext cx="76441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182973A-0D19-3FCF-3A4F-26BE541A9D36}"/>
                    </a:ext>
                  </a:extLst>
                </p:cNvPr>
                <p:cNvSpPr txBox="1"/>
                <p:nvPr/>
              </p:nvSpPr>
              <p:spPr>
                <a:xfrm>
                  <a:off x="9978572" y="3429000"/>
                  <a:ext cx="254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182973A-0D19-3FCF-3A4F-26BE541A9D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572" y="3429000"/>
                  <a:ext cx="254000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09843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3.33333E-6 L 0.05768 0.1675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3.33333E-6 L 0.04948 0.233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4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468787" y="2613887"/>
            <a:ext cx="6531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质点运动学 动力学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720384" y="4029982"/>
            <a:ext cx="6027821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质点运动的描述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 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自然坐标系、圆周运动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牛顿运动定律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 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功能原理与机械能守恒定律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动量定理与动量守恒定律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 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质点的角动量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（上）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质点运动的描述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108176" cy="798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质点的运动学要解决的问题是：质点 何时 在 何位置 以 何状态 运动？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引入以下三个 关于时间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t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矢量函数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：位矢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，加速度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108176" cy="798617"/>
              </a:xfrm>
              <a:prstGeom prst="rect">
                <a:avLst/>
              </a:prstGeom>
              <a:blipFill>
                <a:blip r:embed="rId5"/>
                <a:stretch>
                  <a:fillRect l="-274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形 6">
            <a:extLst>
              <a:ext uri="{FF2B5EF4-FFF2-40B4-BE49-F238E27FC236}">
                <a16:creationId xmlns:a16="http://schemas.microsoft.com/office/drawing/2014/main" id="{AEE1F777-2036-30A9-FF8D-5EE5B5BB6C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9080" b="28138"/>
          <a:stretch/>
        </p:blipFill>
        <p:spPr>
          <a:xfrm>
            <a:off x="6785611" y="1128155"/>
            <a:ext cx="5212954" cy="3893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C5D8994-8C6F-CF04-508D-B63FA5A7FE77}"/>
                  </a:ext>
                </a:extLst>
              </p:cNvPr>
              <p:cNvSpPr txBox="1"/>
              <p:nvPr/>
            </p:nvSpPr>
            <p:spPr>
              <a:xfrm>
                <a:off x="890389" y="3070855"/>
                <a:ext cx="6095010" cy="469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时 位置矢量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=4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4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4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C5D8994-8C6F-CF04-508D-B63FA5A7F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9" y="3070855"/>
                <a:ext cx="6095010" cy="469487"/>
              </a:xfrm>
              <a:prstGeom prst="rect">
                <a:avLst/>
              </a:prstGeom>
              <a:blipFill>
                <a:blip r:embed="rId8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686EE58-3337-B83F-AAD6-092CF2B6E287}"/>
                  </a:ext>
                </a:extLst>
              </p:cNvPr>
              <p:cNvSpPr txBox="1"/>
              <p:nvPr/>
            </p:nvSpPr>
            <p:spPr>
              <a:xfrm>
                <a:off x="507460" y="2741001"/>
                <a:ext cx="6095010" cy="386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位矢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nary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zh-CN" altLang="en-US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686EE58-3337-B83F-AAD6-092CF2B6E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741001"/>
                <a:ext cx="6095010" cy="386901"/>
              </a:xfrm>
              <a:prstGeom prst="rect">
                <a:avLst/>
              </a:prstGeom>
              <a:blipFill>
                <a:blip r:embed="rId9"/>
                <a:stretch>
                  <a:fillRect l="-500" t="-123810" b="-17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A92AB6-02CB-B8B8-1CDD-4204728C4EB2}"/>
                  </a:ext>
                </a:extLst>
              </p:cNvPr>
              <p:cNvSpPr txBox="1"/>
              <p:nvPr/>
            </p:nvSpPr>
            <p:spPr>
              <a:xfrm>
                <a:off x="4803569" y="3485411"/>
                <a:ext cx="15319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或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=(4,4,4)</m:t>
                    </m:r>
                  </m:oMath>
                </a14:m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A92AB6-02CB-B8B8-1CDD-4204728C4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569" y="3485411"/>
                <a:ext cx="1531917" cy="338554"/>
              </a:xfrm>
              <a:prstGeom prst="rect">
                <a:avLst/>
              </a:prstGeom>
              <a:blipFill>
                <a:blip r:embed="rId10"/>
                <a:stretch>
                  <a:fillRect l="-2390" t="-10909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D0CC949-EEE7-A71D-B4AF-79CA08655951}"/>
              </a:ext>
            </a:extLst>
          </p:cNvPr>
          <p:cNvCxnSpPr>
            <a:cxnSpLocks/>
          </p:cNvCxnSpPr>
          <p:nvPr/>
        </p:nvCxnSpPr>
        <p:spPr>
          <a:xfrm flipV="1">
            <a:off x="9184910" y="1425037"/>
            <a:ext cx="534389" cy="3265715"/>
          </a:xfrm>
          <a:prstGeom prst="straightConnector1">
            <a:avLst/>
          </a:prstGeom>
          <a:ln w="190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67AE55D-6C1D-CE71-4718-87811D265E94}"/>
                  </a:ext>
                </a:extLst>
              </p:cNvPr>
              <p:cNvSpPr txBox="1"/>
              <p:nvPr/>
            </p:nvSpPr>
            <p:spPr>
              <a:xfrm>
                <a:off x="507460" y="3822780"/>
                <a:ext cx="6095010" cy="468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zh-CN" altLang="en-US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67AE55D-6C1D-CE71-4718-87811D26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822780"/>
                <a:ext cx="6095010" cy="468590"/>
              </a:xfrm>
              <a:prstGeom prst="rect">
                <a:avLst/>
              </a:prstGeom>
              <a:blipFill>
                <a:blip r:embed="rId11"/>
                <a:stretch>
                  <a:fillRect l="-500" t="-85714" b="-1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FD485D6-67F7-41E9-AE11-694AA5F7F860}"/>
                  </a:ext>
                </a:extLst>
              </p:cNvPr>
              <p:cNvSpPr txBox="1"/>
              <p:nvPr/>
            </p:nvSpPr>
            <p:spPr>
              <a:xfrm>
                <a:off x="890389" y="4235220"/>
                <a:ext cx="6095010" cy="488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2 </m:t>
                    </m:r>
                    <m:acc>
                      <m:accPr>
                        <m:chr m:val="⃗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时 速度矢量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8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FD485D6-67F7-41E9-AE11-694AA5F7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9" y="4235220"/>
                <a:ext cx="6095010" cy="488147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F925E50-E205-3B44-F734-D57C90A2444A}"/>
                  </a:ext>
                </a:extLst>
              </p:cNvPr>
              <p:cNvSpPr txBox="1"/>
              <p:nvPr/>
            </p:nvSpPr>
            <p:spPr>
              <a:xfrm>
                <a:off x="507460" y="4938877"/>
                <a:ext cx="6095010" cy="491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加速度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F925E50-E205-3B44-F734-D57C90A24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4938877"/>
                <a:ext cx="6095010" cy="491866"/>
              </a:xfrm>
              <a:prstGeom prst="rect">
                <a:avLst/>
              </a:prstGeom>
              <a:blipFill>
                <a:blip r:embed="rId13"/>
                <a:stretch>
                  <a:fillRect l="-500"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E4246F7-90C5-62E8-3DB9-453651CA4BF1}"/>
                  </a:ext>
                </a:extLst>
              </p:cNvPr>
              <p:cNvSpPr txBox="1"/>
              <p:nvPr/>
            </p:nvSpPr>
            <p:spPr>
              <a:xfrm>
                <a:off x="890388" y="5353040"/>
                <a:ext cx="6216993" cy="488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=2 </m:t>
                    </m:r>
                    <m:acc>
                      <m:accPr>
                        <m:chr m:val="⃗"/>
                        <m:ctrlP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0 </m:t>
                    </m:r>
                    <m:acc>
                      <m:accPr>
                        <m:chr m:val="⃗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+2 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   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时 加速度矢量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E4246F7-90C5-62E8-3DB9-453651CA4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88" y="5353040"/>
                <a:ext cx="6216993" cy="488147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AB474B6C-91D5-2311-9582-89FA028B774E}"/>
              </a:ext>
            </a:extLst>
          </p:cNvPr>
          <p:cNvSpPr txBox="1"/>
          <p:nvPr/>
        </p:nvSpPr>
        <p:spPr>
          <a:xfrm>
            <a:off x="7107381" y="5008875"/>
            <a:ext cx="4767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注：微分积分关系，自变量均是时间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t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    计算时请对矢量的各个分量分别求导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积分；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    记得确定不定积分中的任意常数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C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2" grpId="0"/>
      <p:bldP spid="12" grpId="0"/>
      <p:bldP spid="34" grpId="0"/>
      <p:bldP spid="36" grpId="0"/>
      <p:bldP spid="37" grpId="0"/>
      <p:bldP spid="38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EE252CB-A70C-2BB0-8C4B-40C713750437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7" cy="425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例：一质点沿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轴做加速运动，加速度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=3+4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SI</a:t>
                </a: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），且开始计时时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。求质点的速度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v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EE252CB-A70C-2BB0-8C4B-40C713750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7" cy="425694"/>
              </a:xfrm>
              <a:prstGeom prst="rect">
                <a:avLst/>
              </a:prstGeom>
              <a:blipFill>
                <a:blip r:embed="rId5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383D5C-4A86-3547-D4D2-7C387BC1D0A4}"/>
                  </a:ext>
                </a:extLst>
              </p:cNvPr>
              <p:cNvSpPr txBox="1"/>
              <p:nvPr/>
            </p:nvSpPr>
            <p:spPr>
              <a:xfrm>
                <a:off x="507459" y="2030346"/>
                <a:ext cx="6344604" cy="3560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解：由题意，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𝑑𝑣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=3+4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𝑑𝑣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𝑑𝑣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den>
                    </m:f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=3+4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又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𝑑𝑣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=3+4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这是可分离变量的微分方程，分离变量得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3+4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𝑑𝑥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两边同时求不定积分得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𝑑𝑣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3+4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=3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+4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=3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+4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6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+8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383D5C-4A86-3547-D4D2-7C387BC1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2030346"/>
                <a:ext cx="6344604" cy="3560655"/>
              </a:xfrm>
              <a:prstGeom prst="rect">
                <a:avLst/>
              </a:prstGeom>
              <a:blipFill>
                <a:blip r:embed="rId6"/>
                <a:stretch>
                  <a:fillRect l="-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9310123A-A09C-A41D-DD4E-7488ADCED72D}"/>
              </a:ext>
            </a:extLst>
          </p:cNvPr>
          <p:cNvGrpSpPr/>
          <p:nvPr/>
        </p:nvGrpSpPr>
        <p:grpSpPr>
          <a:xfrm>
            <a:off x="3746665" y="2201474"/>
            <a:ext cx="7513339" cy="307777"/>
            <a:chOff x="3746665" y="2201474"/>
            <a:chExt cx="7513339" cy="30777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BD18366-54B4-0DCF-5A85-18F8A45A0EFC}"/>
                </a:ext>
              </a:extLst>
            </p:cNvPr>
            <p:cNvCxnSpPr/>
            <p:nvPr/>
          </p:nvCxnSpPr>
          <p:spPr>
            <a:xfrm>
              <a:off x="3746665" y="2381003"/>
              <a:ext cx="468481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D5F9F37-5CAD-014B-9E9F-8B4967722690}"/>
                </a:ext>
              </a:extLst>
            </p:cNvPr>
            <p:cNvSpPr txBox="1"/>
            <p:nvPr/>
          </p:nvSpPr>
          <p:spPr>
            <a:xfrm>
              <a:off x="8520545" y="2201474"/>
              <a:ext cx="273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变量不统一，无法积分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232611-7E84-9A93-3624-F76C703957FA}"/>
              </a:ext>
            </a:extLst>
          </p:cNvPr>
          <p:cNvGrpSpPr/>
          <p:nvPr/>
        </p:nvGrpSpPr>
        <p:grpSpPr>
          <a:xfrm>
            <a:off x="3753592" y="2765463"/>
            <a:ext cx="7506412" cy="307777"/>
            <a:chOff x="3753592" y="2765463"/>
            <a:chExt cx="7506412" cy="307777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C88A856-1FE6-91B0-E038-322FE6CEF05B}"/>
                </a:ext>
              </a:extLst>
            </p:cNvPr>
            <p:cNvCxnSpPr/>
            <p:nvPr/>
          </p:nvCxnSpPr>
          <p:spPr>
            <a:xfrm>
              <a:off x="3753592" y="2919352"/>
              <a:ext cx="468481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6A5BCC3-D575-D1F1-E0FE-D0C5BBA40D25}"/>
                </a:ext>
              </a:extLst>
            </p:cNvPr>
            <p:cNvSpPr txBox="1"/>
            <p:nvPr/>
          </p:nvSpPr>
          <p:spPr>
            <a:xfrm>
              <a:off x="8520545" y="2765463"/>
              <a:ext cx="273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想办法化出微分变量</a:t>
              </a: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dx</a:t>
              </a:r>
              <a:endPara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FF168ED-1C90-47EA-8A51-98663BBB21A9}"/>
              </a:ext>
            </a:extLst>
          </p:cNvPr>
          <p:cNvGrpSpPr/>
          <p:nvPr/>
        </p:nvGrpSpPr>
        <p:grpSpPr>
          <a:xfrm>
            <a:off x="3753592" y="3275111"/>
            <a:ext cx="7506411" cy="307777"/>
            <a:chOff x="3753592" y="3275111"/>
            <a:chExt cx="7506411" cy="307777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0C571AA-2422-DC0E-612C-C6FDF9C44073}"/>
                </a:ext>
              </a:extLst>
            </p:cNvPr>
            <p:cNvCxnSpPr/>
            <p:nvPr/>
          </p:nvCxnSpPr>
          <p:spPr>
            <a:xfrm>
              <a:off x="3753592" y="3429000"/>
              <a:ext cx="468481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4D92BE8-DEF9-33B2-D29C-93B4869C4D60}"/>
                </a:ext>
              </a:extLst>
            </p:cNvPr>
            <p:cNvSpPr txBox="1"/>
            <p:nvPr/>
          </p:nvSpPr>
          <p:spPr>
            <a:xfrm>
              <a:off x="8520544" y="3275111"/>
              <a:ext cx="273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根据微分关系作</a:t>
              </a:r>
              <a:r>
                <a:rPr lang="zh-CN" altLang="en-US" sz="14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变量代换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A8653FA-3969-8471-310F-B869D12132CB}"/>
              </a:ext>
            </a:extLst>
          </p:cNvPr>
          <p:cNvGrpSpPr/>
          <p:nvPr/>
        </p:nvGrpSpPr>
        <p:grpSpPr>
          <a:xfrm>
            <a:off x="6638306" y="3800600"/>
            <a:ext cx="4621696" cy="307777"/>
            <a:chOff x="6638306" y="3800600"/>
            <a:chExt cx="4621696" cy="307777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3254FCC-FBBD-74A1-7CF9-8512FDAEDA13}"/>
                </a:ext>
              </a:extLst>
            </p:cNvPr>
            <p:cNvCxnSpPr>
              <a:cxnSpLocks/>
            </p:cNvCxnSpPr>
            <p:nvPr/>
          </p:nvCxnSpPr>
          <p:spPr>
            <a:xfrm>
              <a:off x="6638306" y="3954489"/>
              <a:ext cx="180010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C5D0DF2-149B-FA3C-8976-AE02999BC990}"/>
                </a:ext>
              </a:extLst>
            </p:cNvPr>
            <p:cNvSpPr txBox="1"/>
            <p:nvPr/>
          </p:nvSpPr>
          <p:spPr>
            <a:xfrm>
              <a:off x="8520543" y="3800600"/>
              <a:ext cx="273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将变量移至同侧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46EA933-AFA0-5B27-2F75-07453C4CBC0E}"/>
              </a:ext>
            </a:extLst>
          </p:cNvPr>
          <p:cNvGrpSpPr/>
          <p:nvPr/>
        </p:nvGrpSpPr>
        <p:grpSpPr>
          <a:xfrm>
            <a:off x="5830784" y="4665519"/>
            <a:ext cx="5429218" cy="307777"/>
            <a:chOff x="5830784" y="4665519"/>
            <a:chExt cx="5429218" cy="30777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42DBD21-5BF4-640F-3172-18C5F50D35CA}"/>
                </a:ext>
              </a:extLst>
            </p:cNvPr>
            <p:cNvCxnSpPr>
              <a:cxnSpLocks/>
            </p:cNvCxnSpPr>
            <p:nvPr/>
          </p:nvCxnSpPr>
          <p:spPr>
            <a:xfrm>
              <a:off x="5830784" y="4819408"/>
              <a:ext cx="260762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CE6785D-314C-3D19-DD01-174A80C34C27}"/>
                </a:ext>
              </a:extLst>
            </p:cNvPr>
            <p:cNvSpPr txBox="1"/>
            <p:nvPr/>
          </p:nvSpPr>
          <p:spPr>
            <a:xfrm>
              <a:off x="8520543" y="4665519"/>
              <a:ext cx="273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进行积分运算求解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C03A5A9F-988E-3580-821B-3AF5DC56FA56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质点运动的描述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311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05C9BD65-C1A3-2766-01D4-A2F8406A66ED}"/>
              </a:ext>
            </a:extLst>
          </p:cNvPr>
          <p:cNvGrpSpPr/>
          <p:nvPr/>
        </p:nvGrpSpPr>
        <p:grpSpPr>
          <a:xfrm>
            <a:off x="9999242" y="2220326"/>
            <a:ext cx="1940231" cy="845402"/>
            <a:chOff x="9999242" y="2220326"/>
            <a:chExt cx="1940231" cy="845402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148C684C-600A-C1F4-BCD1-7C40C0D0297D}"/>
                </a:ext>
              </a:extLst>
            </p:cNvPr>
            <p:cNvSpPr/>
            <p:nvPr/>
          </p:nvSpPr>
          <p:spPr>
            <a:xfrm>
              <a:off x="9999242" y="2220326"/>
              <a:ext cx="1447788" cy="807931"/>
            </a:xfrm>
            <a:custGeom>
              <a:avLst/>
              <a:gdLst>
                <a:gd name="connsiteX0" fmla="*/ 76731 w 1427709"/>
                <a:gd name="connsiteY0" fmla="*/ 256439 h 797607"/>
                <a:gd name="connsiteX1" fmla="*/ 116032 w 1427709"/>
                <a:gd name="connsiteY1" fmla="*/ 319321 h 797607"/>
                <a:gd name="connsiteX2" fmla="*/ 315156 w 1427709"/>
                <a:gd name="connsiteY2" fmla="*/ 411023 h 797607"/>
                <a:gd name="connsiteX3" fmla="*/ 210354 w 1427709"/>
                <a:gd name="connsiteY3" fmla="*/ 667788 h 797607"/>
                <a:gd name="connsiteX4" fmla="*/ 653143 w 1427709"/>
                <a:gd name="connsiteY4" fmla="*/ 790931 h 797607"/>
                <a:gd name="connsiteX5" fmla="*/ 831307 w 1427709"/>
                <a:gd name="connsiteY5" fmla="*/ 473904 h 797607"/>
                <a:gd name="connsiteX6" fmla="*/ 1161434 w 1427709"/>
                <a:gd name="connsiteY6" fmla="*/ 586566 h 797607"/>
                <a:gd name="connsiteX7" fmla="*/ 1407720 w 1427709"/>
                <a:gd name="connsiteY7" fmla="*/ 463424 h 797607"/>
                <a:gd name="connsiteX8" fmla="*/ 1389379 w 1427709"/>
                <a:gd name="connsiteY8" fmla="*/ 91376 h 797607"/>
                <a:gd name="connsiteX9" fmla="*/ 1200735 w 1427709"/>
                <a:gd name="connsiteY9" fmla="*/ 130677 h 797607"/>
                <a:gd name="connsiteX10" fmla="*/ 1169295 w 1427709"/>
                <a:gd name="connsiteY10" fmla="*/ 2294 h 797607"/>
                <a:gd name="connsiteX11" fmla="*/ 76731 w 1427709"/>
                <a:gd name="connsiteY11" fmla="*/ 256439 h 797607"/>
                <a:gd name="connsiteX0" fmla="*/ 76731 w 1427709"/>
                <a:gd name="connsiteY0" fmla="*/ 256439 h 797607"/>
                <a:gd name="connsiteX1" fmla="*/ 116032 w 1427709"/>
                <a:gd name="connsiteY1" fmla="*/ 319321 h 797607"/>
                <a:gd name="connsiteX2" fmla="*/ 315156 w 1427709"/>
                <a:gd name="connsiteY2" fmla="*/ 411023 h 797607"/>
                <a:gd name="connsiteX3" fmla="*/ 210354 w 1427709"/>
                <a:gd name="connsiteY3" fmla="*/ 667788 h 797607"/>
                <a:gd name="connsiteX4" fmla="*/ 653143 w 1427709"/>
                <a:gd name="connsiteY4" fmla="*/ 790931 h 797607"/>
                <a:gd name="connsiteX5" fmla="*/ 831307 w 1427709"/>
                <a:gd name="connsiteY5" fmla="*/ 473904 h 797607"/>
                <a:gd name="connsiteX6" fmla="*/ 1161434 w 1427709"/>
                <a:gd name="connsiteY6" fmla="*/ 586566 h 797607"/>
                <a:gd name="connsiteX7" fmla="*/ 1407720 w 1427709"/>
                <a:gd name="connsiteY7" fmla="*/ 463424 h 797607"/>
                <a:gd name="connsiteX8" fmla="*/ 1389379 w 1427709"/>
                <a:gd name="connsiteY8" fmla="*/ 91376 h 797607"/>
                <a:gd name="connsiteX9" fmla="*/ 1200735 w 1427709"/>
                <a:gd name="connsiteY9" fmla="*/ 130677 h 797607"/>
                <a:gd name="connsiteX10" fmla="*/ 1169295 w 1427709"/>
                <a:gd name="connsiteY10" fmla="*/ 2294 h 797607"/>
                <a:gd name="connsiteX11" fmla="*/ 168171 w 1427709"/>
                <a:gd name="connsiteY11" fmla="*/ 347879 h 797607"/>
                <a:gd name="connsiteX0" fmla="*/ 76731 w 1427709"/>
                <a:gd name="connsiteY0" fmla="*/ 256439 h 797607"/>
                <a:gd name="connsiteX1" fmla="*/ 116032 w 1427709"/>
                <a:gd name="connsiteY1" fmla="*/ 319321 h 797607"/>
                <a:gd name="connsiteX2" fmla="*/ 315156 w 1427709"/>
                <a:gd name="connsiteY2" fmla="*/ 411023 h 797607"/>
                <a:gd name="connsiteX3" fmla="*/ 210354 w 1427709"/>
                <a:gd name="connsiteY3" fmla="*/ 667788 h 797607"/>
                <a:gd name="connsiteX4" fmla="*/ 653143 w 1427709"/>
                <a:gd name="connsiteY4" fmla="*/ 790931 h 797607"/>
                <a:gd name="connsiteX5" fmla="*/ 831307 w 1427709"/>
                <a:gd name="connsiteY5" fmla="*/ 473904 h 797607"/>
                <a:gd name="connsiteX6" fmla="*/ 1161434 w 1427709"/>
                <a:gd name="connsiteY6" fmla="*/ 586566 h 797607"/>
                <a:gd name="connsiteX7" fmla="*/ 1407720 w 1427709"/>
                <a:gd name="connsiteY7" fmla="*/ 463424 h 797607"/>
                <a:gd name="connsiteX8" fmla="*/ 1389379 w 1427709"/>
                <a:gd name="connsiteY8" fmla="*/ 91376 h 797607"/>
                <a:gd name="connsiteX9" fmla="*/ 1200735 w 1427709"/>
                <a:gd name="connsiteY9" fmla="*/ 130677 h 797607"/>
                <a:gd name="connsiteX10" fmla="*/ 1169295 w 1427709"/>
                <a:gd name="connsiteY10" fmla="*/ 2294 h 797607"/>
                <a:gd name="connsiteX11" fmla="*/ 168171 w 1427709"/>
                <a:gd name="connsiteY11" fmla="*/ 347879 h 797607"/>
                <a:gd name="connsiteX12" fmla="*/ 76731 w 1427709"/>
                <a:gd name="connsiteY12" fmla="*/ 256439 h 797607"/>
                <a:gd name="connsiteX0" fmla="*/ 168171 w 1427709"/>
                <a:gd name="connsiteY0" fmla="*/ 347879 h 797607"/>
                <a:gd name="connsiteX1" fmla="*/ 76731 w 1427709"/>
                <a:gd name="connsiteY1" fmla="*/ 256439 h 797607"/>
                <a:gd name="connsiteX2" fmla="*/ 116032 w 1427709"/>
                <a:gd name="connsiteY2" fmla="*/ 319321 h 797607"/>
                <a:gd name="connsiteX3" fmla="*/ 315156 w 1427709"/>
                <a:gd name="connsiteY3" fmla="*/ 411023 h 797607"/>
                <a:gd name="connsiteX4" fmla="*/ 210354 w 1427709"/>
                <a:gd name="connsiteY4" fmla="*/ 667788 h 797607"/>
                <a:gd name="connsiteX5" fmla="*/ 653143 w 1427709"/>
                <a:gd name="connsiteY5" fmla="*/ 790931 h 797607"/>
                <a:gd name="connsiteX6" fmla="*/ 831307 w 1427709"/>
                <a:gd name="connsiteY6" fmla="*/ 473904 h 797607"/>
                <a:gd name="connsiteX7" fmla="*/ 1161434 w 1427709"/>
                <a:gd name="connsiteY7" fmla="*/ 586566 h 797607"/>
                <a:gd name="connsiteX8" fmla="*/ 1407720 w 1427709"/>
                <a:gd name="connsiteY8" fmla="*/ 463424 h 797607"/>
                <a:gd name="connsiteX9" fmla="*/ 1389379 w 1427709"/>
                <a:gd name="connsiteY9" fmla="*/ 91376 h 797607"/>
                <a:gd name="connsiteX10" fmla="*/ 1200735 w 1427709"/>
                <a:gd name="connsiteY10" fmla="*/ 130677 h 797607"/>
                <a:gd name="connsiteX11" fmla="*/ 1169295 w 1427709"/>
                <a:gd name="connsiteY11" fmla="*/ 2294 h 797607"/>
                <a:gd name="connsiteX12" fmla="*/ 259611 w 1427709"/>
                <a:gd name="connsiteY12" fmla="*/ 439319 h 797607"/>
                <a:gd name="connsiteX0" fmla="*/ 168171 w 1427709"/>
                <a:gd name="connsiteY0" fmla="*/ 347879 h 797607"/>
                <a:gd name="connsiteX1" fmla="*/ 76731 w 1427709"/>
                <a:gd name="connsiteY1" fmla="*/ 256439 h 797607"/>
                <a:gd name="connsiteX2" fmla="*/ 116032 w 1427709"/>
                <a:gd name="connsiteY2" fmla="*/ 319321 h 797607"/>
                <a:gd name="connsiteX3" fmla="*/ 315156 w 1427709"/>
                <a:gd name="connsiteY3" fmla="*/ 411023 h 797607"/>
                <a:gd name="connsiteX4" fmla="*/ 210354 w 1427709"/>
                <a:gd name="connsiteY4" fmla="*/ 667788 h 797607"/>
                <a:gd name="connsiteX5" fmla="*/ 653143 w 1427709"/>
                <a:gd name="connsiteY5" fmla="*/ 790931 h 797607"/>
                <a:gd name="connsiteX6" fmla="*/ 831307 w 1427709"/>
                <a:gd name="connsiteY6" fmla="*/ 473904 h 797607"/>
                <a:gd name="connsiteX7" fmla="*/ 1161434 w 1427709"/>
                <a:gd name="connsiteY7" fmla="*/ 586566 h 797607"/>
                <a:gd name="connsiteX8" fmla="*/ 1407720 w 1427709"/>
                <a:gd name="connsiteY8" fmla="*/ 463424 h 797607"/>
                <a:gd name="connsiteX9" fmla="*/ 1389379 w 1427709"/>
                <a:gd name="connsiteY9" fmla="*/ 91376 h 797607"/>
                <a:gd name="connsiteX10" fmla="*/ 1200735 w 1427709"/>
                <a:gd name="connsiteY10" fmla="*/ 130677 h 797607"/>
                <a:gd name="connsiteX11" fmla="*/ 1169295 w 1427709"/>
                <a:gd name="connsiteY11" fmla="*/ 2294 h 797607"/>
                <a:gd name="connsiteX12" fmla="*/ 259611 w 1427709"/>
                <a:gd name="connsiteY12" fmla="*/ 439319 h 797607"/>
                <a:gd name="connsiteX13" fmla="*/ 168171 w 1427709"/>
                <a:gd name="connsiteY13" fmla="*/ 347879 h 797607"/>
                <a:gd name="connsiteX0" fmla="*/ 259611 w 1427709"/>
                <a:gd name="connsiteY0" fmla="*/ 439319 h 797607"/>
                <a:gd name="connsiteX1" fmla="*/ 168171 w 1427709"/>
                <a:gd name="connsiteY1" fmla="*/ 347879 h 797607"/>
                <a:gd name="connsiteX2" fmla="*/ 76731 w 1427709"/>
                <a:gd name="connsiteY2" fmla="*/ 256439 h 797607"/>
                <a:gd name="connsiteX3" fmla="*/ 116032 w 1427709"/>
                <a:gd name="connsiteY3" fmla="*/ 319321 h 797607"/>
                <a:gd name="connsiteX4" fmla="*/ 315156 w 1427709"/>
                <a:gd name="connsiteY4" fmla="*/ 411023 h 797607"/>
                <a:gd name="connsiteX5" fmla="*/ 210354 w 1427709"/>
                <a:gd name="connsiteY5" fmla="*/ 667788 h 797607"/>
                <a:gd name="connsiteX6" fmla="*/ 653143 w 1427709"/>
                <a:gd name="connsiteY6" fmla="*/ 790931 h 797607"/>
                <a:gd name="connsiteX7" fmla="*/ 831307 w 1427709"/>
                <a:gd name="connsiteY7" fmla="*/ 473904 h 797607"/>
                <a:gd name="connsiteX8" fmla="*/ 1161434 w 1427709"/>
                <a:gd name="connsiteY8" fmla="*/ 586566 h 797607"/>
                <a:gd name="connsiteX9" fmla="*/ 1407720 w 1427709"/>
                <a:gd name="connsiteY9" fmla="*/ 463424 h 797607"/>
                <a:gd name="connsiteX10" fmla="*/ 1389379 w 1427709"/>
                <a:gd name="connsiteY10" fmla="*/ 91376 h 797607"/>
                <a:gd name="connsiteX11" fmla="*/ 1200735 w 1427709"/>
                <a:gd name="connsiteY11" fmla="*/ 130677 h 797607"/>
                <a:gd name="connsiteX12" fmla="*/ 1169295 w 1427709"/>
                <a:gd name="connsiteY12" fmla="*/ 2294 h 797607"/>
                <a:gd name="connsiteX13" fmla="*/ 351051 w 1427709"/>
                <a:gd name="connsiteY13" fmla="*/ 530759 h 797607"/>
                <a:gd name="connsiteX0" fmla="*/ 259611 w 1427709"/>
                <a:gd name="connsiteY0" fmla="*/ 439319 h 797607"/>
                <a:gd name="connsiteX1" fmla="*/ 168171 w 1427709"/>
                <a:gd name="connsiteY1" fmla="*/ 347879 h 797607"/>
                <a:gd name="connsiteX2" fmla="*/ 76731 w 1427709"/>
                <a:gd name="connsiteY2" fmla="*/ 256439 h 797607"/>
                <a:gd name="connsiteX3" fmla="*/ 116032 w 1427709"/>
                <a:gd name="connsiteY3" fmla="*/ 319321 h 797607"/>
                <a:gd name="connsiteX4" fmla="*/ 315156 w 1427709"/>
                <a:gd name="connsiteY4" fmla="*/ 411023 h 797607"/>
                <a:gd name="connsiteX5" fmla="*/ 210354 w 1427709"/>
                <a:gd name="connsiteY5" fmla="*/ 667788 h 797607"/>
                <a:gd name="connsiteX6" fmla="*/ 653143 w 1427709"/>
                <a:gd name="connsiteY6" fmla="*/ 790931 h 797607"/>
                <a:gd name="connsiteX7" fmla="*/ 831307 w 1427709"/>
                <a:gd name="connsiteY7" fmla="*/ 473904 h 797607"/>
                <a:gd name="connsiteX8" fmla="*/ 1161434 w 1427709"/>
                <a:gd name="connsiteY8" fmla="*/ 586566 h 797607"/>
                <a:gd name="connsiteX9" fmla="*/ 1407720 w 1427709"/>
                <a:gd name="connsiteY9" fmla="*/ 463424 h 797607"/>
                <a:gd name="connsiteX10" fmla="*/ 1389379 w 1427709"/>
                <a:gd name="connsiteY10" fmla="*/ 91376 h 797607"/>
                <a:gd name="connsiteX11" fmla="*/ 1200735 w 1427709"/>
                <a:gd name="connsiteY11" fmla="*/ 130677 h 797607"/>
                <a:gd name="connsiteX12" fmla="*/ 1169295 w 1427709"/>
                <a:gd name="connsiteY12" fmla="*/ 2294 h 797607"/>
                <a:gd name="connsiteX13" fmla="*/ 351051 w 1427709"/>
                <a:gd name="connsiteY13" fmla="*/ 530759 h 797607"/>
                <a:gd name="connsiteX14" fmla="*/ 259611 w 1427709"/>
                <a:gd name="connsiteY14" fmla="*/ 439319 h 797607"/>
                <a:gd name="connsiteX0" fmla="*/ 351051 w 1427709"/>
                <a:gd name="connsiteY0" fmla="*/ 530759 h 797607"/>
                <a:gd name="connsiteX1" fmla="*/ 259611 w 1427709"/>
                <a:gd name="connsiteY1" fmla="*/ 439319 h 797607"/>
                <a:gd name="connsiteX2" fmla="*/ 168171 w 1427709"/>
                <a:gd name="connsiteY2" fmla="*/ 347879 h 797607"/>
                <a:gd name="connsiteX3" fmla="*/ 76731 w 1427709"/>
                <a:gd name="connsiteY3" fmla="*/ 256439 h 797607"/>
                <a:gd name="connsiteX4" fmla="*/ 116032 w 1427709"/>
                <a:gd name="connsiteY4" fmla="*/ 319321 h 797607"/>
                <a:gd name="connsiteX5" fmla="*/ 315156 w 1427709"/>
                <a:gd name="connsiteY5" fmla="*/ 411023 h 797607"/>
                <a:gd name="connsiteX6" fmla="*/ 210354 w 1427709"/>
                <a:gd name="connsiteY6" fmla="*/ 667788 h 797607"/>
                <a:gd name="connsiteX7" fmla="*/ 653143 w 1427709"/>
                <a:gd name="connsiteY7" fmla="*/ 790931 h 797607"/>
                <a:gd name="connsiteX8" fmla="*/ 831307 w 1427709"/>
                <a:gd name="connsiteY8" fmla="*/ 473904 h 797607"/>
                <a:gd name="connsiteX9" fmla="*/ 1161434 w 1427709"/>
                <a:gd name="connsiteY9" fmla="*/ 586566 h 797607"/>
                <a:gd name="connsiteX10" fmla="*/ 1407720 w 1427709"/>
                <a:gd name="connsiteY10" fmla="*/ 463424 h 797607"/>
                <a:gd name="connsiteX11" fmla="*/ 1389379 w 1427709"/>
                <a:gd name="connsiteY11" fmla="*/ 91376 h 797607"/>
                <a:gd name="connsiteX12" fmla="*/ 1200735 w 1427709"/>
                <a:gd name="connsiteY12" fmla="*/ 130677 h 797607"/>
                <a:gd name="connsiteX13" fmla="*/ 1169295 w 1427709"/>
                <a:gd name="connsiteY13" fmla="*/ 2294 h 797607"/>
                <a:gd name="connsiteX14" fmla="*/ 442491 w 1427709"/>
                <a:gd name="connsiteY14" fmla="*/ 622199 h 797607"/>
                <a:gd name="connsiteX0" fmla="*/ 351051 w 1427709"/>
                <a:gd name="connsiteY0" fmla="*/ 530759 h 797607"/>
                <a:gd name="connsiteX1" fmla="*/ 259611 w 1427709"/>
                <a:gd name="connsiteY1" fmla="*/ 439319 h 797607"/>
                <a:gd name="connsiteX2" fmla="*/ 168171 w 1427709"/>
                <a:gd name="connsiteY2" fmla="*/ 347879 h 797607"/>
                <a:gd name="connsiteX3" fmla="*/ 76731 w 1427709"/>
                <a:gd name="connsiteY3" fmla="*/ 256439 h 797607"/>
                <a:gd name="connsiteX4" fmla="*/ 116032 w 1427709"/>
                <a:gd name="connsiteY4" fmla="*/ 319321 h 797607"/>
                <a:gd name="connsiteX5" fmla="*/ 315156 w 1427709"/>
                <a:gd name="connsiteY5" fmla="*/ 411023 h 797607"/>
                <a:gd name="connsiteX6" fmla="*/ 210354 w 1427709"/>
                <a:gd name="connsiteY6" fmla="*/ 667788 h 797607"/>
                <a:gd name="connsiteX7" fmla="*/ 653143 w 1427709"/>
                <a:gd name="connsiteY7" fmla="*/ 790931 h 797607"/>
                <a:gd name="connsiteX8" fmla="*/ 831307 w 1427709"/>
                <a:gd name="connsiteY8" fmla="*/ 473904 h 797607"/>
                <a:gd name="connsiteX9" fmla="*/ 1161434 w 1427709"/>
                <a:gd name="connsiteY9" fmla="*/ 586566 h 797607"/>
                <a:gd name="connsiteX10" fmla="*/ 1407720 w 1427709"/>
                <a:gd name="connsiteY10" fmla="*/ 463424 h 797607"/>
                <a:gd name="connsiteX11" fmla="*/ 1389379 w 1427709"/>
                <a:gd name="connsiteY11" fmla="*/ 91376 h 797607"/>
                <a:gd name="connsiteX12" fmla="*/ 1200735 w 1427709"/>
                <a:gd name="connsiteY12" fmla="*/ 130677 h 797607"/>
                <a:gd name="connsiteX13" fmla="*/ 1169295 w 1427709"/>
                <a:gd name="connsiteY13" fmla="*/ 2294 h 797607"/>
                <a:gd name="connsiteX0" fmla="*/ 351051 w 1427709"/>
                <a:gd name="connsiteY0" fmla="*/ 530759 h 797607"/>
                <a:gd name="connsiteX1" fmla="*/ 422054 w 1427709"/>
                <a:gd name="connsiteY1" fmla="*/ 318796 h 797607"/>
                <a:gd name="connsiteX2" fmla="*/ 168171 w 1427709"/>
                <a:gd name="connsiteY2" fmla="*/ 347879 h 797607"/>
                <a:gd name="connsiteX3" fmla="*/ 76731 w 1427709"/>
                <a:gd name="connsiteY3" fmla="*/ 256439 h 797607"/>
                <a:gd name="connsiteX4" fmla="*/ 116032 w 1427709"/>
                <a:gd name="connsiteY4" fmla="*/ 319321 h 797607"/>
                <a:gd name="connsiteX5" fmla="*/ 315156 w 1427709"/>
                <a:gd name="connsiteY5" fmla="*/ 411023 h 797607"/>
                <a:gd name="connsiteX6" fmla="*/ 210354 w 1427709"/>
                <a:gd name="connsiteY6" fmla="*/ 667788 h 797607"/>
                <a:gd name="connsiteX7" fmla="*/ 653143 w 1427709"/>
                <a:gd name="connsiteY7" fmla="*/ 790931 h 797607"/>
                <a:gd name="connsiteX8" fmla="*/ 831307 w 1427709"/>
                <a:gd name="connsiteY8" fmla="*/ 473904 h 797607"/>
                <a:gd name="connsiteX9" fmla="*/ 1161434 w 1427709"/>
                <a:gd name="connsiteY9" fmla="*/ 586566 h 797607"/>
                <a:gd name="connsiteX10" fmla="*/ 1407720 w 1427709"/>
                <a:gd name="connsiteY10" fmla="*/ 463424 h 797607"/>
                <a:gd name="connsiteX11" fmla="*/ 1389379 w 1427709"/>
                <a:gd name="connsiteY11" fmla="*/ 91376 h 797607"/>
                <a:gd name="connsiteX12" fmla="*/ 1200735 w 1427709"/>
                <a:gd name="connsiteY12" fmla="*/ 130677 h 797607"/>
                <a:gd name="connsiteX13" fmla="*/ 1169295 w 1427709"/>
                <a:gd name="connsiteY13" fmla="*/ 2294 h 797607"/>
                <a:gd name="connsiteX0" fmla="*/ 351051 w 1427709"/>
                <a:gd name="connsiteY0" fmla="*/ 530759 h 797607"/>
                <a:gd name="connsiteX1" fmla="*/ 168171 w 1427709"/>
                <a:gd name="connsiteY1" fmla="*/ 347879 h 797607"/>
                <a:gd name="connsiteX2" fmla="*/ 76731 w 1427709"/>
                <a:gd name="connsiteY2" fmla="*/ 256439 h 797607"/>
                <a:gd name="connsiteX3" fmla="*/ 116032 w 1427709"/>
                <a:gd name="connsiteY3" fmla="*/ 319321 h 797607"/>
                <a:gd name="connsiteX4" fmla="*/ 315156 w 1427709"/>
                <a:gd name="connsiteY4" fmla="*/ 411023 h 797607"/>
                <a:gd name="connsiteX5" fmla="*/ 210354 w 1427709"/>
                <a:gd name="connsiteY5" fmla="*/ 667788 h 797607"/>
                <a:gd name="connsiteX6" fmla="*/ 653143 w 1427709"/>
                <a:gd name="connsiteY6" fmla="*/ 790931 h 797607"/>
                <a:gd name="connsiteX7" fmla="*/ 831307 w 1427709"/>
                <a:gd name="connsiteY7" fmla="*/ 473904 h 797607"/>
                <a:gd name="connsiteX8" fmla="*/ 1161434 w 1427709"/>
                <a:gd name="connsiteY8" fmla="*/ 586566 h 797607"/>
                <a:gd name="connsiteX9" fmla="*/ 1407720 w 1427709"/>
                <a:gd name="connsiteY9" fmla="*/ 463424 h 797607"/>
                <a:gd name="connsiteX10" fmla="*/ 1389379 w 1427709"/>
                <a:gd name="connsiteY10" fmla="*/ 91376 h 797607"/>
                <a:gd name="connsiteX11" fmla="*/ 1200735 w 1427709"/>
                <a:gd name="connsiteY11" fmla="*/ 130677 h 797607"/>
                <a:gd name="connsiteX12" fmla="*/ 1169295 w 1427709"/>
                <a:gd name="connsiteY12" fmla="*/ 2294 h 797607"/>
                <a:gd name="connsiteX0" fmla="*/ 552796 w 1427709"/>
                <a:gd name="connsiteY0" fmla="*/ 323775 h 797607"/>
                <a:gd name="connsiteX1" fmla="*/ 168171 w 1427709"/>
                <a:gd name="connsiteY1" fmla="*/ 347879 h 797607"/>
                <a:gd name="connsiteX2" fmla="*/ 76731 w 1427709"/>
                <a:gd name="connsiteY2" fmla="*/ 256439 h 797607"/>
                <a:gd name="connsiteX3" fmla="*/ 116032 w 1427709"/>
                <a:gd name="connsiteY3" fmla="*/ 319321 h 797607"/>
                <a:gd name="connsiteX4" fmla="*/ 315156 w 1427709"/>
                <a:gd name="connsiteY4" fmla="*/ 411023 h 797607"/>
                <a:gd name="connsiteX5" fmla="*/ 210354 w 1427709"/>
                <a:gd name="connsiteY5" fmla="*/ 667788 h 797607"/>
                <a:gd name="connsiteX6" fmla="*/ 653143 w 1427709"/>
                <a:gd name="connsiteY6" fmla="*/ 790931 h 797607"/>
                <a:gd name="connsiteX7" fmla="*/ 831307 w 1427709"/>
                <a:gd name="connsiteY7" fmla="*/ 473904 h 797607"/>
                <a:gd name="connsiteX8" fmla="*/ 1161434 w 1427709"/>
                <a:gd name="connsiteY8" fmla="*/ 586566 h 797607"/>
                <a:gd name="connsiteX9" fmla="*/ 1407720 w 1427709"/>
                <a:gd name="connsiteY9" fmla="*/ 463424 h 797607"/>
                <a:gd name="connsiteX10" fmla="*/ 1389379 w 1427709"/>
                <a:gd name="connsiteY10" fmla="*/ 91376 h 797607"/>
                <a:gd name="connsiteX11" fmla="*/ 1200735 w 1427709"/>
                <a:gd name="connsiteY11" fmla="*/ 130677 h 797607"/>
                <a:gd name="connsiteX12" fmla="*/ 1169295 w 1427709"/>
                <a:gd name="connsiteY12" fmla="*/ 2294 h 797607"/>
                <a:gd name="connsiteX0" fmla="*/ 660218 w 1427709"/>
                <a:gd name="connsiteY0" fmla="*/ 318535 h 797607"/>
                <a:gd name="connsiteX1" fmla="*/ 168171 w 1427709"/>
                <a:gd name="connsiteY1" fmla="*/ 347879 h 797607"/>
                <a:gd name="connsiteX2" fmla="*/ 76731 w 1427709"/>
                <a:gd name="connsiteY2" fmla="*/ 256439 h 797607"/>
                <a:gd name="connsiteX3" fmla="*/ 116032 w 1427709"/>
                <a:gd name="connsiteY3" fmla="*/ 319321 h 797607"/>
                <a:gd name="connsiteX4" fmla="*/ 315156 w 1427709"/>
                <a:gd name="connsiteY4" fmla="*/ 411023 h 797607"/>
                <a:gd name="connsiteX5" fmla="*/ 210354 w 1427709"/>
                <a:gd name="connsiteY5" fmla="*/ 667788 h 797607"/>
                <a:gd name="connsiteX6" fmla="*/ 653143 w 1427709"/>
                <a:gd name="connsiteY6" fmla="*/ 790931 h 797607"/>
                <a:gd name="connsiteX7" fmla="*/ 831307 w 1427709"/>
                <a:gd name="connsiteY7" fmla="*/ 473904 h 797607"/>
                <a:gd name="connsiteX8" fmla="*/ 1161434 w 1427709"/>
                <a:gd name="connsiteY8" fmla="*/ 586566 h 797607"/>
                <a:gd name="connsiteX9" fmla="*/ 1407720 w 1427709"/>
                <a:gd name="connsiteY9" fmla="*/ 463424 h 797607"/>
                <a:gd name="connsiteX10" fmla="*/ 1389379 w 1427709"/>
                <a:gd name="connsiteY10" fmla="*/ 91376 h 797607"/>
                <a:gd name="connsiteX11" fmla="*/ 1200735 w 1427709"/>
                <a:gd name="connsiteY11" fmla="*/ 130677 h 797607"/>
                <a:gd name="connsiteX12" fmla="*/ 1169295 w 1427709"/>
                <a:gd name="connsiteY12" fmla="*/ 2294 h 797607"/>
                <a:gd name="connsiteX0" fmla="*/ 660218 w 1427709"/>
                <a:gd name="connsiteY0" fmla="*/ 318535 h 797607"/>
                <a:gd name="connsiteX1" fmla="*/ 168171 w 1427709"/>
                <a:gd name="connsiteY1" fmla="*/ 347879 h 797607"/>
                <a:gd name="connsiteX2" fmla="*/ 76731 w 1427709"/>
                <a:gd name="connsiteY2" fmla="*/ 256439 h 797607"/>
                <a:gd name="connsiteX3" fmla="*/ 116032 w 1427709"/>
                <a:gd name="connsiteY3" fmla="*/ 319321 h 797607"/>
                <a:gd name="connsiteX4" fmla="*/ 315156 w 1427709"/>
                <a:gd name="connsiteY4" fmla="*/ 411023 h 797607"/>
                <a:gd name="connsiteX5" fmla="*/ 210354 w 1427709"/>
                <a:gd name="connsiteY5" fmla="*/ 667788 h 797607"/>
                <a:gd name="connsiteX6" fmla="*/ 653143 w 1427709"/>
                <a:gd name="connsiteY6" fmla="*/ 790931 h 797607"/>
                <a:gd name="connsiteX7" fmla="*/ 831307 w 1427709"/>
                <a:gd name="connsiteY7" fmla="*/ 473904 h 797607"/>
                <a:gd name="connsiteX8" fmla="*/ 1161434 w 1427709"/>
                <a:gd name="connsiteY8" fmla="*/ 586566 h 797607"/>
                <a:gd name="connsiteX9" fmla="*/ 1407720 w 1427709"/>
                <a:gd name="connsiteY9" fmla="*/ 463424 h 797607"/>
                <a:gd name="connsiteX10" fmla="*/ 1389379 w 1427709"/>
                <a:gd name="connsiteY10" fmla="*/ 91376 h 797607"/>
                <a:gd name="connsiteX11" fmla="*/ 1200735 w 1427709"/>
                <a:gd name="connsiteY11" fmla="*/ 130677 h 797607"/>
                <a:gd name="connsiteX12" fmla="*/ 1169295 w 1427709"/>
                <a:gd name="connsiteY12" fmla="*/ 2294 h 797607"/>
                <a:gd name="connsiteX13" fmla="*/ 660218 w 1427709"/>
                <a:gd name="connsiteY13" fmla="*/ 318535 h 797607"/>
                <a:gd name="connsiteX0" fmla="*/ 660218 w 1427709"/>
                <a:gd name="connsiteY0" fmla="*/ 318535 h 797607"/>
                <a:gd name="connsiteX1" fmla="*/ 168171 w 1427709"/>
                <a:gd name="connsiteY1" fmla="*/ 347879 h 797607"/>
                <a:gd name="connsiteX2" fmla="*/ 76731 w 1427709"/>
                <a:gd name="connsiteY2" fmla="*/ 256439 h 797607"/>
                <a:gd name="connsiteX3" fmla="*/ 116032 w 1427709"/>
                <a:gd name="connsiteY3" fmla="*/ 319321 h 797607"/>
                <a:gd name="connsiteX4" fmla="*/ 315156 w 1427709"/>
                <a:gd name="connsiteY4" fmla="*/ 411023 h 797607"/>
                <a:gd name="connsiteX5" fmla="*/ 210354 w 1427709"/>
                <a:gd name="connsiteY5" fmla="*/ 667788 h 797607"/>
                <a:gd name="connsiteX6" fmla="*/ 653143 w 1427709"/>
                <a:gd name="connsiteY6" fmla="*/ 790931 h 797607"/>
                <a:gd name="connsiteX7" fmla="*/ 831307 w 1427709"/>
                <a:gd name="connsiteY7" fmla="*/ 473904 h 797607"/>
                <a:gd name="connsiteX8" fmla="*/ 1161434 w 1427709"/>
                <a:gd name="connsiteY8" fmla="*/ 586566 h 797607"/>
                <a:gd name="connsiteX9" fmla="*/ 1407720 w 1427709"/>
                <a:gd name="connsiteY9" fmla="*/ 463424 h 797607"/>
                <a:gd name="connsiteX10" fmla="*/ 1389379 w 1427709"/>
                <a:gd name="connsiteY10" fmla="*/ 91376 h 797607"/>
                <a:gd name="connsiteX11" fmla="*/ 1200735 w 1427709"/>
                <a:gd name="connsiteY11" fmla="*/ 130677 h 797607"/>
                <a:gd name="connsiteX12" fmla="*/ 1169295 w 1427709"/>
                <a:gd name="connsiteY12" fmla="*/ 2294 h 797607"/>
                <a:gd name="connsiteX13" fmla="*/ 751658 w 1427709"/>
                <a:gd name="connsiteY13" fmla="*/ 409975 h 797607"/>
                <a:gd name="connsiteX0" fmla="*/ 660218 w 1427709"/>
                <a:gd name="connsiteY0" fmla="*/ 318535 h 797607"/>
                <a:gd name="connsiteX1" fmla="*/ 168171 w 1427709"/>
                <a:gd name="connsiteY1" fmla="*/ 347879 h 797607"/>
                <a:gd name="connsiteX2" fmla="*/ 76731 w 1427709"/>
                <a:gd name="connsiteY2" fmla="*/ 256439 h 797607"/>
                <a:gd name="connsiteX3" fmla="*/ 116032 w 1427709"/>
                <a:gd name="connsiteY3" fmla="*/ 319321 h 797607"/>
                <a:gd name="connsiteX4" fmla="*/ 315156 w 1427709"/>
                <a:gd name="connsiteY4" fmla="*/ 411023 h 797607"/>
                <a:gd name="connsiteX5" fmla="*/ 210354 w 1427709"/>
                <a:gd name="connsiteY5" fmla="*/ 667788 h 797607"/>
                <a:gd name="connsiteX6" fmla="*/ 653143 w 1427709"/>
                <a:gd name="connsiteY6" fmla="*/ 790931 h 797607"/>
                <a:gd name="connsiteX7" fmla="*/ 831307 w 1427709"/>
                <a:gd name="connsiteY7" fmla="*/ 473904 h 797607"/>
                <a:gd name="connsiteX8" fmla="*/ 1161434 w 1427709"/>
                <a:gd name="connsiteY8" fmla="*/ 586566 h 797607"/>
                <a:gd name="connsiteX9" fmla="*/ 1407720 w 1427709"/>
                <a:gd name="connsiteY9" fmla="*/ 463424 h 797607"/>
                <a:gd name="connsiteX10" fmla="*/ 1389379 w 1427709"/>
                <a:gd name="connsiteY10" fmla="*/ 91376 h 797607"/>
                <a:gd name="connsiteX11" fmla="*/ 1200735 w 1427709"/>
                <a:gd name="connsiteY11" fmla="*/ 130677 h 797607"/>
                <a:gd name="connsiteX12" fmla="*/ 1169295 w 1427709"/>
                <a:gd name="connsiteY12" fmla="*/ 2294 h 797607"/>
                <a:gd name="connsiteX0" fmla="*/ 168171 w 1427709"/>
                <a:gd name="connsiteY0" fmla="*/ 347879 h 797607"/>
                <a:gd name="connsiteX1" fmla="*/ 76731 w 1427709"/>
                <a:gd name="connsiteY1" fmla="*/ 256439 h 797607"/>
                <a:gd name="connsiteX2" fmla="*/ 116032 w 1427709"/>
                <a:gd name="connsiteY2" fmla="*/ 319321 h 797607"/>
                <a:gd name="connsiteX3" fmla="*/ 315156 w 1427709"/>
                <a:gd name="connsiteY3" fmla="*/ 411023 h 797607"/>
                <a:gd name="connsiteX4" fmla="*/ 210354 w 1427709"/>
                <a:gd name="connsiteY4" fmla="*/ 667788 h 797607"/>
                <a:gd name="connsiteX5" fmla="*/ 653143 w 1427709"/>
                <a:gd name="connsiteY5" fmla="*/ 790931 h 797607"/>
                <a:gd name="connsiteX6" fmla="*/ 831307 w 1427709"/>
                <a:gd name="connsiteY6" fmla="*/ 473904 h 797607"/>
                <a:gd name="connsiteX7" fmla="*/ 1161434 w 1427709"/>
                <a:gd name="connsiteY7" fmla="*/ 586566 h 797607"/>
                <a:gd name="connsiteX8" fmla="*/ 1407720 w 1427709"/>
                <a:gd name="connsiteY8" fmla="*/ 463424 h 797607"/>
                <a:gd name="connsiteX9" fmla="*/ 1389379 w 1427709"/>
                <a:gd name="connsiteY9" fmla="*/ 91376 h 797607"/>
                <a:gd name="connsiteX10" fmla="*/ 1200735 w 1427709"/>
                <a:gd name="connsiteY10" fmla="*/ 130677 h 797607"/>
                <a:gd name="connsiteX11" fmla="*/ 1169295 w 1427709"/>
                <a:gd name="connsiteY11" fmla="*/ 2294 h 797607"/>
                <a:gd name="connsiteX0" fmla="*/ 76731 w 1427709"/>
                <a:gd name="connsiteY0" fmla="*/ 256439 h 797607"/>
                <a:gd name="connsiteX1" fmla="*/ 116032 w 1427709"/>
                <a:gd name="connsiteY1" fmla="*/ 319321 h 797607"/>
                <a:gd name="connsiteX2" fmla="*/ 315156 w 1427709"/>
                <a:gd name="connsiteY2" fmla="*/ 411023 h 797607"/>
                <a:gd name="connsiteX3" fmla="*/ 210354 w 1427709"/>
                <a:gd name="connsiteY3" fmla="*/ 667788 h 797607"/>
                <a:gd name="connsiteX4" fmla="*/ 653143 w 1427709"/>
                <a:gd name="connsiteY4" fmla="*/ 790931 h 797607"/>
                <a:gd name="connsiteX5" fmla="*/ 831307 w 1427709"/>
                <a:gd name="connsiteY5" fmla="*/ 473904 h 797607"/>
                <a:gd name="connsiteX6" fmla="*/ 1161434 w 1427709"/>
                <a:gd name="connsiteY6" fmla="*/ 586566 h 797607"/>
                <a:gd name="connsiteX7" fmla="*/ 1407720 w 1427709"/>
                <a:gd name="connsiteY7" fmla="*/ 463424 h 797607"/>
                <a:gd name="connsiteX8" fmla="*/ 1389379 w 1427709"/>
                <a:gd name="connsiteY8" fmla="*/ 91376 h 797607"/>
                <a:gd name="connsiteX9" fmla="*/ 1200735 w 1427709"/>
                <a:gd name="connsiteY9" fmla="*/ 130677 h 797607"/>
                <a:gd name="connsiteX10" fmla="*/ 1169295 w 1427709"/>
                <a:gd name="connsiteY10" fmla="*/ 2294 h 79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7709" h="797607">
                  <a:moveTo>
                    <a:pt x="76731" y="256439"/>
                  </a:moveTo>
                  <a:cubicBezTo>
                    <a:pt x="-98813" y="309277"/>
                    <a:pt x="76295" y="293557"/>
                    <a:pt x="116032" y="319321"/>
                  </a:cubicBezTo>
                  <a:cubicBezTo>
                    <a:pt x="155769" y="345085"/>
                    <a:pt x="299436" y="352945"/>
                    <a:pt x="315156" y="411023"/>
                  </a:cubicBezTo>
                  <a:cubicBezTo>
                    <a:pt x="330876" y="469101"/>
                    <a:pt x="154023" y="604470"/>
                    <a:pt x="210354" y="667788"/>
                  </a:cubicBezTo>
                  <a:cubicBezTo>
                    <a:pt x="266685" y="731106"/>
                    <a:pt x="549651" y="823245"/>
                    <a:pt x="653143" y="790931"/>
                  </a:cubicBezTo>
                  <a:cubicBezTo>
                    <a:pt x="756635" y="758617"/>
                    <a:pt x="746592" y="507965"/>
                    <a:pt x="831307" y="473904"/>
                  </a:cubicBezTo>
                  <a:cubicBezTo>
                    <a:pt x="916022" y="439843"/>
                    <a:pt x="1065365" y="588313"/>
                    <a:pt x="1161434" y="586566"/>
                  </a:cubicBezTo>
                  <a:cubicBezTo>
                    <a:pt x="1257503" y="584819"/>
                    <a:pt x="1369729" y="545956"/>
                    <a:pt x="1407720" y="463424"/>
                  </a:cubicBezTo>
                  <a:cubicBezTo>
                    <a:pt x="1445711" y="380892"/>
                    <a:pt x="1423876" y="146834"/>
                    <a:pt x="1389379" y="91376"/>
                  </a:cubicBezTo>
                  <a:cubicBezTo>
                    <a:pt x="1354882" y="35918"/>
                    <a:pt x="1237416" y="145524"/>
                    <a:pt x="1200735" y="130677"/>
                  </a:cubicBezTo>
                  <a:cubicBezTo>
                    <a:pt x="1164054" y="115830"/>
                    <a:pt x="1354882" y="-19103"/>
                    <a:pt x="1169295" y="2294"/>
                  </a:cubicBezTo>
                </a:path>
              </a:pathLst>
            </a:cu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701C5080-035A-C152-8117-2E0F7182E5FF}"/>
                    </a:ext>
                  </a:extLst>
                </p:cNvPr>
                <p:cNvSpPr txBox="1"/>
                <p:nvPr/>
              </p:nvSpPr>
              <p:spPr>
                <a:xfrm>
                  <a:off x="11138742" y="2696396"/>
                  <a:ext cx="80073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𝑠</m:t>
                        </m:r>
                      </m:oMath>
                    </m:oMathPara>
                  </a14:m>
                  <a:endParaRPr lang="zh-CN" altLang="en-US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701C5080-035A-C152-8117-2E0F7182E5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8742" y="2696396"/>
                  <a:ext cx="80073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质点运动的描述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41912" y="1436925"/>
            <a:ext cx="76401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请注意区分以下概念：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A0EA1AD-0CBF-5D5A-E5CD-9A97CAA761B6}"/>
              </a:ext>
            </a:extLst>
          </p:cNvPr>
          <p:cNvGrpSpPr/>
          <p:nvPr/>
        </p:nvGrpSpPr>
        <p:grpSpPr>
          <a:xfrm>
            <a:off x="9072607" y="2480174"/>
            <a:ext cx="1009468" cy="1291222"/>
            <a:chOff x="9072607" y="2480174"/>
            <a:chExt cx="1009468" cy="1291222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B1158FEE-5970-4297-DE3A-AD44FCD71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3361" y="2480174"/>
              <a:ext cx="778714" cy="129122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0BAF34F3-2A94-5286-5269-95E5F5A566EC}"/>
                    </a:ext>
                  </a:extLst>
                </p:cNvPr>
                <p:cNvSpPr txBox="1"/>
                <p:nvPr/>
              </p:nvSpPr>
              <p:spPr>
                <a:xfrm>
                  <a:off x="9072607" y="2604998"/>
                  <a:ext cx="100523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0BAF34F3-2A94-5286-5269-95E5F5A566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2607" y="2604998"/>
                  <a:ext cx="100523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F8A3689-A7CF-C142-3609-2DA91785A197}"/>
              </a:ext>
            </a:extLst>
          </p:cNvPr>
          <p:cNvGrpSpPr/>
          <p:nvPr/>
        </p:nvGrpSpPr>
        <p:grpSpPr>
          <a:xfrm>
            <a:off x="9303361" y="2217707"/>
            <a:ext cx="1959515" cy="1553689"/>
            <a:chOff x="9303361" y="2217707"/>
            <a:chExt cx="1959515" cy="1553689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B45C007B-833B-6992-90BC-9EB5E1197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3361" y="2217707"/>
              <a:ext cx="1887847" cy="155368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7B9E2BA4-24A2-DB17-17D6-5C761FC6736A}"/>
                    </a:ext>
                  </a:extLst>
                </p:cNvPr>
                <p:cNvSpPr txBox="1"/>
                <p:nvPr/>
              </p:nvSpPr>
              <p:spPr>
                <a:xfrm>
                  <a:off x="10257641" y="3006717"/>
                  <a:ext cx="1005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7B9E2BA4-24A2-DB17-17D6-5C761FC67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7641" y="3006717"/>
                  <a:ext cx="100523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99E2C9E-1717-E581-2907-F1E55423BBCF}"/>
              </a:ext>
            </a:extLst>
          </p:cNvPr>
          <p:cNvGrpSpPr/>
          <p:nvPr/>
        </p:nvGrpSpPr>
        <p:grpSpPr>
          <a:xfrm>
            <a:off x="10028122" y="1934427"/>
            <a:ext cx="1158853" cy="549980"/>
            <a:chOff x="10028122" y="1934427"/>
            <a:chExt cx="1158853" cy="549980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57F3CB8-6E28-A32E-2DCB-228A5C679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7842" y="2221940"/>
              <a:ext cx="1109133" cy="262467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2ACC657D-6CF6-565E-C5D1-A6438223674A}"/>
                    </a:ext>
                  </a:extLst>
                </p:cNvPr>
                <p:cNvSpPr txBox="1"/>
                <p:nvPr/>
              </p:nvSpPr>
              <p:spPr>
                <a:xfrm>
                  <a:off x="10028122" y="1934427"/>
                  <a:ext cx="1005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zh-CN" alt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2ACC657D-6CF6-565E-C5D1-A6438223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122" y="1934427"/>
                  <a:ext cx="1005235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22951" r="-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4C79D4E-3A48-72F2-D61F-3DF8ED263EFB}"/>
                  </a:ext>
                </a:extLst>
              </p:cNvPr>
              <p:cNvSpPr txBox="1"/>
              <p:nvPr/>
            </p:nvSpPr>
            <p:spPr>
              <a:xfrm>
                <a:off x="541912" y="2086851"/>
                <a:ext cx="3995634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位矢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：表示 质点 相对原点的位置。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              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图中的位矢有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、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4C79D4E-3A48-72F2-D61F-3DF8ED26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2" y="2086851"/>
                <a:ext cx="3995634" cy="800219"/>
              </a:xfrm>
              <a:prstGeom prst="rect">
                <a:avLst/>
              </a:prstGeom>
              <a:blipFill>
                <a:blip r:embed="rId9"/>
                <a:stretch>
                  <a:fillRect l="-916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24570C2-7C39-A07D-D962-58045B414432}"/>
                  </a:ext>
                </a:extLst>
              </p:cNvPr>
              <p:cNvSpPr txBox="1"/>
              <p:nvPr/>
            </p:nvSpPr>
            <p:spPr>
              <a:xfrm>
                <a:off x="541912" y="3125785"/>
                <a:ext cx="4477612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位矢大小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：表示 位矢的长度。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              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也可以用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1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表示。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24570C2-7C39-A07D-D962-58045B414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2" y="3125785"/>
                <a:ext cx="4477612" cy="800219"/>
              </a:xfrm>
              <a:prstGeom prst="rect">
                <a:avLst/>
              </a:prstGeom>
              <a:blipFill>
                <a:blip r:embed="rId10"/>
                <a:stretch>
                  <a:fillRect l="-817" b="-3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30D9E32-D901-6359-5333-AF70B75DEAAD}"/>
                  </a:ext>
                </a:extLst>
              </p:cNvPr>
              <p:cNvSpPr txBox="1"/>
              <p:nvPr/>
            </p:nvSpPr>
            <p:spPr>
              <a:xfrm>
                <a:off x="4768969" y="2086851"/>
                <a:ext cx="412886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位移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∆</m:t>
                    </m:r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：表示 位矢的变化量。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              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指的是矢量的变化量，用矢量减法运算。</a:t>
                </a: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30D9E32-D901-6359-5333-AF70B75D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969" y="2086851"/>
                <a:ext cx="4128860" cy="800219"/>
              </a:xfrm>
              <a:prstGeom prst="rect">
                <a:avLst/>
              </a:prstGeom>
              <a:blipFill>
                <a:blip r:embed="rId11"/>
                <a:stretch>
                  <a:fillRect l="-737" r="-737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5E2D6D1-A823-71A8-9FB5-610A83F1292F}"/>
                  </a:ext>
                </a:extLst>
              </p:cNvPr>
              <p:cNvSpPr txBox="1"/>
              <p:nvPr/>
            </p:nvSpPr>
            <p:spPr>
              <a:xfrm>
                <a:off x="4763427" y="3106109"/>
                <a:ext cx="4529802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位移大小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∆</m:t>
                    </m:r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：表示 位矢的变化量的长度。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              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先矢量减法，再求模。</a:t>
                </a: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5E2D6D1-A823-71A8-9FB5-610A83F12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27" y="3106109"/>
                <a:ext cx="4529802" cy="800219"/>
              </a:xfrm>
              <a:prstGeom prst="rect">
                <a:avLst/>
              </a:prstGeom>
              <a:blipFill>
                <a:blip r:embed="rId12"/>
                <a:stretch>
                  <a:fillRect l="-673" b="-3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7513C8D-ACC0-C3CE-332F-D6D29CEFEB00}"/>
                  </a:ext>
                </a:extLst>
              </p:cNvPr>
              <p:cNvSpPr txBox="1"/>
              <p:nvPr/>
            </p:nvSpPr>
            <p:spPr>
              <a:xfrm>
                <a:off x="541912" y="4164719"/>
                <a:ext cx="4477612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位矢大小变化量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：表示 两位矢长度的差。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              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先求模，再求差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7513C8D-ACC0-C3CE-332F-D6D29CEFE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2" y="4164719"/>
                <a:ext cx="4477612" cy="800219"/>
              </a:xfrm>
              <a:prstGeom prst="rect">
                <a:avLst/>
              </a:prstGeom>
              <a:blipFill>
                <a:blip r:embed="rId13"/>
                <a:stretch>
                  <a:fillRect l="-817" b="-3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5BB8AE4-A238-90C1-60F1-E761A39F64BB}"/>
                  </a:ext>
                </a:extLst>
              </p:cNvPr>
              <p:cNvSpPr txBox="1"/>
              <p:nvPr/>
            </p:nvSpPr>
            <p:spPr>
              <a:xfrm>
                <a:off x="4763611" y="4163007"/>
                <a:ext cx="4477612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路程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：表示 质点实际运动过的距离。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              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是一个标量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5BB8AE4-A238-90C1-60F1-E761A39F6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11" y="4163007"/>
                <a:ext cx="4477612" cy="800219"/>
              </a:xfrm>
              <a:prstGeom prst="rect">
                <a:avLst/>
              </a:prstGeom>
              <a:blipFill>
                <a:blip r:embed="rId14"/>
                <a:stretch>
                  <a:fillRect l="-680" b="-3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A8B760F-C2E4-4597-5283-41479F11ACDD}"/>
                  </a:ext>
                </a:extLst>
              </p:cNvPr>
              <p:cNvSpPr txBox="1"/>
              <p:nvPr/>
            </p:nvSpPr>
            <p:spPr>
              <a:xfrm>
                <a:off x="576364" y="5114078"/>
                <a:ext cx="10610611" cy="607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取极限时：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𝑑𝑠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因此瞬时速率（速度大小）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𝑑𝑠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但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𝑑𝑟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或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不合此法。</a:t>
                </a: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A8B760F-C2E4-4597-5283-41479F11A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5114078"/>
                <a:ext cx="10610611" cy="607859"/>
              </a:xfrm>
              <a:prstGeom prst="rect">
                <a:avLst/>
              </a:prstGeom>
              <a:blipFill>
                <a:blip r:embed="rId15"/>
                <a:stretch>
                  <a:fillRect l="-345" b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1484651F-02D3-9598-A0D1-BA7838860B3C}"/>
              </a:ext>
            </a:extLst>
          </p:cNvPr>
          <p:cNvGrpSpPr/>
          <p:nvPr/>
        </p:nvGrpSpPr>
        <p:grpSpPr>
          <a:xfrm>
            <a:off x="8763997" y="1867812"/>
            <a:ext cx="2851639" cy="2350983"/>
            <a:chOff x="8182099" y="1486742"/>
            <a:chExt cx="3310155" cy="2728998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BE721D9-ECDB-247C-F6FB-79F27FECD85D}"/>
                </a:ext>
              </a:extLst>
            </p:cNvPr>
            <p:cNvGrpSpPr/>
            <p:nvPr/>
          </p:nvGrpSpPr>
          <p:grpSpPr>
            <a:xfrm>
              <a:off x="8182099" y="1638795"/>
              <a:ext cx="3176649" cy="2576945"/>
              <a:chOff x="8182099" y="1638795"/>
              <a:chExt cx="3176649" cy="2576945"/>
            </a:xfrm>
          </p:grpSpPr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ED01F09D-73F9-918A-2815-1C6C5CB60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2099" y="3687289"/>
                <a:ext cx="317664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A9DB7CDC-4D76-0814-DB1B-21FD7291E4CA}"/>
                  </a:ext>
                </a:extLst>
              </p:cNvPr>
              <p:cNvCxnSpPr/>
              <p:nvPr/>
            </p:nvCxnSpPr>
            <p:spPr>
              <a:xfrm flipV="1">
                <a:off x="8805553" y="1638795"/>
                <a:ext cx="0" cy="25769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7FB6AC2-CFA3-4A77-F176-79F6A26EC667}"/>
                </a:ext>
              </a:extLst>
            </p:cNvPr>
            <p:cNvSpPr txBox="1"/>
            <p:nvPr/>
          </p:nvSpPr>
          <p:spPr>
            <a:xfrm>
              <a:off x="8478549" y="3687289"/>
              <a:ext cx="32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E3246F3-45F3-7F9F-ED1F-8BEF69DB8BA3}"/>
                </a:ext>
              </a:extLst>
            </p:cNvPr>
            <p:cNvSpPr txBox="1"/>
            <p:nvPr/>
          </p:nvSpPr>
          <p:spPr>
            <a:xfrm>
              <a:off x="11165250" y="3687289"/>
              <a:ext cx="32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F075E91-C553-8955-A7F4-7EAD9C2C94D7}"/>
                </a:ext>
              </a:extLst>
            </p:cNvPr>
            <p:cNvSpPr txBox="1"/>
            <p:nvPr/>
          </p:nvSpPr>
          <p:spPr>
            <a:xfrm>
              <a:off x="8495386" y="1486742"/>
              <a:ext cx="32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990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3" grpId="0"/>
      <p:bldP spid="44" grpId="0"/>
      <p:bldP spid="45" grpId="0"/>
      <p:bldP spid="46" grpId="0"/>
      <p:bldP spid="47" grpId="0"/>
      <p:bldP spid="48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质点运动的描述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41912" y="1436925"/>
            <a:ext cx="11039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在不同的参考系中观测同一物体的运动，得到的结果不一定相同。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5A4D5ED-1643-A147-E72F-B3BD2E12E877}"/>
                  </a:ext>
                </a:extLst>
              </p:cNvPr>
              <p:cNvSpPr txBox="1"/>
              <p:nvPr/>
            </p:nvSpPr>
            <p:spPr>
              <a:xfrm>
                <a:off x="541912" y="2086851"/>
                <a:ext cx="8487788" cy="1604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伽利略变换：若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认为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𝐾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系静止 而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𝐾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’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系以速度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𝑢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相对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𝐾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系运动，则：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ea typeface="仿宋" panose="02010609060101010101" pitchFamily="49" charset="-122"/>
                  </a:rPr>
                  <a:t>坐标变换：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𝑢𝑡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𝑦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         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         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𝑡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          </m:t>
                            </m:r>
                          </m:e>
                        </m:eqArr>
                      </m:e>
                    </m:d>
                    <m:r>
                      <a:rPr lang="zh-CN" altLang="en-US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；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	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速度变换：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eqArr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=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’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𝑢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        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5A4D5ED-1643-A147-E72F-B3BD2E12E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2" y="2086851"/>
                <a:ext cx="8487788" cy="1604350"/>
              </a:xfrm>
              <a:prstGeom prst="rect">
                <a:avLst/>
              </a:prstGeom>
              <a:blipFill>
                <a:blip r:embed="rId5"/>
                <a:stretch>
                  <a:fillRect l="-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D2C323E-8E18-9E21-DF88-59D07F4512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50" y="1436925"/>
            <a:ext cx="3404452" cy="2534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27EF823-5001-5343-B47D-4D4535C3A520}"/>
                  </a:ext>
                </a:extLst>
              </p:cNvPr>
              <p:cNvSpPr txBox="1"/>
              <p:nvPr/>
            </p:nvSpPr>
            <p:spPr>
              <a:xfrm>
                <a:off x="576364" y="3971862"/>
                <a:ext cx="10610611" cy="78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Cambria Math" panose="02040503050406030204" pitchFamily="18" charset="0"/>
                    <a:ea typeface="楷体" panose="02010609060101010101" pitchFamily="49" charset="-122"/>
                  </a:rPr>
                  <a:t>上式中速度，加速度变换都是矢量运算。</a:t>
                </a:r>
                <a:endParaRPr lang="en-US" altLang="zh-CN" sz="1600" dirty="0">
                  <a:latin typeface="Cambria Math" panose="02040503050406030204" pitchFamily="18" charset="0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𝐾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系中的速度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称作绝对速度；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 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𝐾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系中的速度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𝑣</m:t>
                        </m:r>
                      </m:e>
                    </m:acc>
                    <m:r>
                      <a:rPr lang="zh-CN" altLang="en-US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称作相对速度； 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𝐾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系相对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𝐾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系运动的速度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𝑢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称作牵连速度。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27EF823-5001-5343-B47D-4D4535C3A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3971862"/>
                <a:ext cx="10610611" cy="782330"/>
              </a:xfrm>
              <a:prstGeom prst="rect">
                <a:avLst/>
              </a:prstGeom>
              <a:blipFill>
                <a:blip r:embed="rId7"/>
                <a:stretch>
                  <a:fillRect l="-345" b="-8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25D45DA1-DCF0-34AC-92E7-70BD13B2147E}"/>
              </a:ext>
            </a:extLst>
          </p:cNvPr>
          <p:cNvSpPr txBox="1"/>
          <p:nvPr/>
        </p:nvSpPr>
        <p:spPr>
          <a:xfrm>
            <a:off x="4155143" y="775742"/>
            <a:ext cx="136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相对运动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815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4166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自然坐标系、圆周运动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41912" y="1436925"/>
            <a:ext cx="76401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在 已知质点运动轨迹 的条件下，可以用自然坐标系来描述质点的运动。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20342-261C-42AA-3891-E8356AF41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136" y="1482815"/>
            <a:ext cx="4000500" cy="2164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FB2BB17-FAEB-7A32-ED60-00EE89C7DAF8}"/>
                  </a:ext>
                </a:extLst>
              </p:cNvPr>
              <p:cNvSpPr txBox="1"/>
              <p:nvPr/>
            </p:nvSpPr>
            <p:spPr>
              <a:xfrm>
                <a:off x="541912" y="2086851"/>
                <a:ext cx="7236838" cy="31227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以 轨迹上一点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O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为坐标原点，则在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t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时刻：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·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质点运动过的距离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𝑠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𝑠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𝑡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（关于时间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的标量函数）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由于轨迹已知，仅需知道路程就可以确定质点位置。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·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质点速度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𝑣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𝑣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·</m:t>
                    </m:r>
                    <m:acc>
                      <m:accPr>
                        <m:chr m:val="⃗"/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（关于时间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的矢量函数）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𝑣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指质点速度大小，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是切向上的单位矢量。这表示速度没有法向分量。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质点加速度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（关于时间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的矢量函数）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速度方向改变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——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法向加速度；速度大小改变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——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切向加速度。</a:t>
                </a:r>
                <a:endParaRPr lang="zh-CN" altLang="en-US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FB2BB17-FAEB-7A32-ED60-00EE89C7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2" y="2086851"/>
                <a:ext cx="7236838" cy="3122778"/>
              </a:xfrm>
              <a:prstGeom prst="rect">
                <a:avLst/>
              </a:prstGeom>
              <a:blipFill>
                <a:blip r:embed="rId6"/>
                <a:stretch>
                  <a:fillRect l="-505" b="-1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805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4166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自然坐标系、圆周运动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FB2BB17-FAEB-7A32-ED60-00EE89C7DAF8}"/>
                  </a:ext>
                </a:extLst>
              </p:cNvPr>
              <p:cNvSpPr txBox="1"/>
              <p:nvPr/>
            </p:nvSpPr>
            <p:spPr>
              <a:xfrm>
                <a:off x="541912" y="1604574"/>
                <a:ext cx="8075038" cy="195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圆周运动：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质点速度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𝑣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𝑑𝑠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质点切向加速度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；  质点法向加速度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; 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质点加速度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的合矢量。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匀速率圆周运动的切向加速度为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FB2BB17-FAEB-7A32-ED60-00EE89C7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2" y="1604574"/>
                <a:ext cx="8075038" cy="1956177"/>
              </a:xfrm>
              <a:prstGeom prst="rect">
                <a:avLst/>
              </a:prstGeom>
              <a:blipFill>
                <a:blip r:embed="rId5"/>
                <a:stretch>
                  <a:fillRect l="-453" b="-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A3ECA51-ED1A-6B27-759B-F40DCF591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75" y="1252797"/>
            <a:ext cx="2370061" cy="265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53612BF2-B38A-41C2-B1F3-4EA6ABEB0F13}"/>
                  </a:ext>
                </a:extLst>
              </p:cNvPr>
              <p:cNvSpPr/>
              <p:nvPr/>
            </p:nvSpPr>
            <p:spPr>
              <a:xfrm>
                <a:off x="3124200" y="1604574"/>
                <a:ext cx="5816600" cy="882515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若角位置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，则角速度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，角加速度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且有：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53612BF2-B38A-41C2-B1F3-4EA6ABEB0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604574"/>
                <a:ext cx="5816600" cy="88251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7E3F5A0-F6E3-F5D8-B73F-B0D1ADEB0F9F}"/>
                  </a:ext>
                </a:extLst>
              </p:cNvPr>
              <p:cNvSpPr txBox="1"/>
              <p:nvPr/>
            </p:nvSpPr>
            <p:spPr>
              <a:xfrm>
                <a:off x="541912" y="3841772"/>
                <a:ext cx="8075038" cy="2003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一般曲线运动：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质点速度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𝑣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𝑑𝑠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质点切向加速度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；  质点法向加速度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; 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质点加速度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的合矢量。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指的是质点所在位置处的曲率半径。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7E3F5A0-F6E3-F5D8-B73F-B0D1ADEB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2" y="3841772"/>
                <a:ext cx="8075038" cy="2003112"/>
              </a:xfrm>
              <a:prstGeom prst="rect">
                <a:avLst/>
              </a:prstGeom>
              <a:blipFill>
                <a:blip r:embed="rId8"/>
                <a:stretch>
                  <a:fillRect l="-453" b="-3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AE36BAAE-092F-250A-57A5-83B4EDDB1C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739950"/>
            <a:ext cx="3204475" cy="2362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224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牛顿运动定律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8414290" cy="335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牛顿运动三定律的内容与高中物理无异。但 牛顿第二定律 可有新的表述形式：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ea typeface="方正小标宋简体" panose="02000000000000000000" pitchFamily="2" charset="-122"/>
                  </a:rPr>
                  <a:t>直角坐标系：</a:t>
                </a:r>
                <a:endParaRPr lang="en-US" altLang="zh-CN" sz="1600" dirty="0">
                  <a:ea typeface="方正小标宋简体" panose="02000000000000000000" pitchFamily="2" charset="-122"/>
                </a:endParaRPr>
              </a:p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矢量形式：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𝐹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𝑚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；  坐标形式：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</m:t>
                            </m:r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𝑑𝑡</m:t>
                                </m:r>
                              </m:den>
                            </m:f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</m:t>
                            </m:r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</m:t>
                            </m:r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𝑑𝑡</m:t>
                                </m:r>
                              </m:den>
                            </m:f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</m:t>
                            </m:r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</m:t>
                            </m:r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𝑧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𝑑𝑡</m:t>
                                </m:r>
                              </m:den>
                            </m:f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</m:t>
                            </m:r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r>
                  <a:rPr lang="zh-CN" altLang="en-US" sz="1600" dirty="0">
                    <a:ea typeface="方正小标宋简体" panose="02000000000000000000" pitchFamily="2" charset="-122"/>
                  </a:rPr>
                  <a:t>自然坐标系：</a:t>
                </a:r>
                <a:endParaRPr lang="en-US" altLang="zh-CN" sz="1600" dirty="0"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切向作用力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𝑚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𝑚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；  法向作用力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𝑛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𝑚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;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8414290" cy="3351367"/>
              </a:xfrm>
              <a:prstGeom prst="rect">
                <a:avLst/>
              </a:prstGeom>
              <a:blipFill>
                <a:blip r:embed="rId5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C0EAF3AB-4BD9-E382-03B2-F9FC1B2E83A3}"/>
              </a:ext>
            </a:extLst>
          </p:cNvPr>
          <p:cNvSpPr txBox="1"/>
          <p:nvPr/>
        </p:nvSpPr>
        <p:spPr>
          <a:xfrm>
            <a:off x="7107381" y="5008875"/>
            <a:ext cx="4767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注：微分积分关系，自变量均是时间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t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    计算时请对矢量的各个分量分别求导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积分；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    记得确定不定积分中的任意常数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C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0694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8.9|1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8.8|4.1|9.2|3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5|15.9|9.8|1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|28.5|25.6|17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22|2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|15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68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1|8.8|15|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6|31.1|4.7|8.2|2.5|26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13.6|3.9|9.3|26.7|9.8|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7.9|25.1|2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6|5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6727</TotalTime>
  <Words>2154</Words>
  <Application>Microsoft Office PowerPoint</Application>
  <PresentationFormat>宽屏</PresentationFormat>
  <Paragraphs>189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方正清刻本悦宋简体</vt:lpstr>
      <vt:lpstr>Cambria Math</vt:lpstr>
      <vt:lpstr>Arial</vt:lpstr>
      <vt:lpstr>楷体</vt:lpstr>
      <vt:lpstr>等线 Light</vt:lpstr>
      <vt:lpstr>仿宋</vt:lpstr>
      <vt:lpstr>方正小标宋简体</vt:lpstr>
      <vt:lpstr>华文宋体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50</cp:revision>
  <dcterms:created xsi:type="dcterms:W3CDTF">2022-05-05T07:14:53Z</dcterms:created>
  <dcterms:modified xsi:type="dcterms:W3CDTF">2023-02-19T16:39:59Z</dcterms:modified>
</cp:coreProperties>
</file>